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0" r:id="rId5"/>
    <p:sldId id="259" r:id="rId6"/>
    <p:sldId id="262" r:id="rId7"/>
    <p:sldId id="261" r:id="rId8"/>
    <p:sldId id="263" r:id="rId9"/>
    <p:sldId id="264" r:id="rId10"/>
    <p:sldId id="265" r:id="rId11"/>
    <p:sldId id="271" r:id="rId12"/>
    <p:sldId id="272" r:id="rId13"/>
    <p:sldId id="266" r:id="rId14"/>
    <p:sldId id="276" r:id="rId15"/>
    <p:sldId id="277" r:id="rId16"/>
    <p:sldId id="278" r:id="rId17"/>
    <p:sldId id="273" r:id="rId18"/>
    <p:sldId id="280" r:id="rId19"/>
    <p:sldId id="288" r:id="rId20"/>
    <p:sldId id="287" r:id="rId21"/>
    <p:sldId id="267" r:id="rId22"/>
    <p:sldId id="268" r:id="rId23"/>
    <p:sldId id="269" r:id="rId24"/>
    <p:sldId id="282" r:id="rId25"/>
    <p:sldId id="285" r:id="rId26"/>
    <p:sldId id="283" r:id="rId27"/>
    <p:sldId id="284"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BBE41-7D47-427A-9B9B-CB63A1DB91DD}" type="datetimeFigureOut">
              <a:rPr lang="en-GB" smtClean="0"/>
              <a:t>14/10/2013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54065-8579-481A-A1F5-876B6279AED9}" type="slidenum">
              <a:rPr lang="en-GB" smtClean="0"/>
              <a:t>‹#›</a:t>
            </a:fld>
            <a:endParaRPr lang="en-GB"/>
          </a:p>
        </p:txBody>
      </p:sp>
    </p:spTree>
    <p:extLst>
      <p:ext uri="{BB962C8B-B14F-4D97-AF65-F5344CB8AC3E}">
        <p14:creationId xmlns:p14="http://schemas.microsoft.com/office/powerpoint/2010/main" val="305732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a:noFill/>
        </p:spPr>
        <p:txBody>
          <a:bodyPr/>
          <a:lstStyle/>
          <a:p>
            <a:pPr eaLnBrk="1" hangingPunct="1">
              <a:spcBef>
                <a:spcPct val="0"/>
              </a:spcBef>
            </a:pPr>
            <a:endParaRPr lang="en-GB" noProof="0" dirty="0" smtClean="0"/>
          </a:p>
          <a:p>
            <a:pPr eaLnBrk="1" hangingPunct="1">
              <a:spcBef>
                <a:spcPct val="0"/>
              </a:spcBef>
            </a:pPr>
            <a:r>
              <a:rPr lang="en-US" dirty="0" smtClean="0"/>
              <a:t>Why the probabilistic risk assessment</a:t>
            </a:r>
            <a:r>
              <a:rPr lang="en-US" baseline="0" dirty="0" smtClean="0"/>
              <a:t> is “on fashion” ? A deterministic risk assessment does not allow representing the full variability of the events and their actual probabilities, and does not capture the epistemic or systematic uncertainties. </a:t>
            </a:r>
          </a:p>
          <a:p>
            <a:pPr eaLnBrk="1" hangingPunct="1">
              <a:spcBef>
                <a:spcPct val="0"/>
              </a:spcBef>
            </a:pPr>
            <a:r>
              <a:rPr lang="en-US" baseline="0" dirty="0" smtClean="0"/>
              <a:t>The risk (as definition) has to express the probability of consequences from different events. Thus it needs to be expressed in terms of occurrence rates. </a:t>
            </a:r>
            <a:endParaRPr lang="en-US" dirty="0" smtClean="0"/>
          </a:p>
          <a:p>
            <a:pPr lvl="1" eaLnBrk="1" hangingPunct="1">
              <a:spcBef>
                <a:spcPct val="0"/>
              </a:spcBef>
              <a:buSzPct val="78000"/>
              <a:buFont typeface="Wingdings" panose="05000000000000000000" pitchFamily="2" charset="2"/>
              <a:buChar char=""/>
            </a:pPr>
            <a:endParaRPr lang="en-US" dirty="0" smtClean="0"/>
          </a:p>
          <a:p>
            <a:pPr eaLnBrk="1" hangingPunct="1">
              <a:spcBef>
                <a:spcPct val="0"/>
              </a:spcBef>
            </a:pPr>
            <a:endParaRPr lang="en-GB" dirty="0" smtClean="0"/>
          </a:p>
        </p:txBody>
      </p:sp>
      <p:sp>
        <p:nvSpPr>
          <p:cNvPr id="9220" name="Segnaposto numero diapositiva 3"/>
          <p:cNvSpPr>
            <a:spLocks noGrp="1"/>
          </p:cNvSpPr>
          <p:nvPr>
            <p:ph type="sldNum" sz="quarter" idx="5"/>
          </p:nvPr>
        </p:nvSpPr>
        <p:spPr>
          <a:noFill/>
        </p:spPr>
        <p:txBody>
          <a:bodyPr/>
          <a:lstStyle>
            <a:lvl1pPr defTabSz="966788">
              <a:defRPr>
                <a:solidFill>
                  <a:schemeClr val="tx1"/>
                </a:solidFill>
                <a:latin typeface="Arial" panose="020B0604020202020204" pitchFamily="34" charset="0"/>
                <a:cs typeface="Arial" panose="020B0604020202020204" pitchFamily="34" charset="0"/>
              </a:defRPr>
            </a:lvl1pPr>
            <a:lvl2pPr marL="785813" indent="-303213" defTabSz="966788">
              <a:defRPr>
                <a:solidFill>
                  <a:schemeClr val="tx1"/>
                </a:solidFill>
                <a:latin typeface="Arial" panose="020B0604020202020204" pitchFamily="34" charset="0"/>
                <a:cs typeface="Arial" panose="020B0604020202020204" pitchFamily="34" charset="0"/>
              </a:defRPr>
            </a:lvl2pPr>
            <a:lvl3pPr marL="1208088" indent="-241300" defTabSz="966788">
              <a:defRPr>
                <a:solidFill>
                  <a:schemeClr val="tx1"/>
                </a:solidFill>
                <a:latin typeface="Arial" panose="020B0604020202020204" pitchFamily="34" charset="0"/>
                <a:cs typeface="Arial" panose="020B0604020202020204" pitchFamily="34" charset="0"/>
              </a:defRPr>
            </a:lvl3pPr>
            <a:lvl4pPr marL="1692275" indent="-242888" defTabSz="966788">
              <a:defRPr>
                <a:solidFill>
                  <a:schemeClr val="tx1"/>
                </a:solidFill>
                <a:latin typeface="Arial" panose="020B0604020202020204" pitchFamily="34" charset="0"/>
                <a:cs typeface="Arial" panose="020B0604020202020204" pitchFamily="34" charset="0"/>
              </a:defRPr>
            </a:lvl4pPr>
            <a:lvl5pPr marL="2174875" indent="-241300" defTabSz="966788">
              <a:defRPr>
                <a:solidFill>
                  <a:schemeClr val="tx1"/>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C30A44-DEF1-4CC2-929B-BC5FF3553E85}" type="slidenum">
              <a:rPr lang="en-GB" smtClean="0"/>
              <a:pPr/>
              <a:t>11</a:t>
            </a:fld>
            <a:endParaRPr lang="en-GB" smtClean="0"/>
          </a:p>
        </p:txBody>
      </p:sp>
    </p:spTree>
    <p:extLst>
      <p:ext uri="{BB962C8B-B14F-4D97-AF65-F5344CB8AC3E}">
        <p14:creationId xmlns:p14="http://schemas.microsoft.com/office/powerpoint/2010/main" val="131673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r>
              <a:rPr lang="es-ES" baseline="0" dirty="0" smtClean="0"/>
              <a:t>I am </a:t>
            </a:r>
            <a:r>
              <a:rPr lang="es-ES" baseline="0" dirty="0" err="1" smtClean="0"/>
              <a:t>going</a:t>
            </a:r>
            <a:r>
              <a:rPr lang="es-ES" baseline="0" dirty="0" smtClean="0"/>
              <a:t> </a:t>
            </a:r>
            <a:r>
              <a:rPr lang="es-ES" baseline="0" dirty="0" err="1" smtClean="0"/>
              <a:t>through</a:t>
            </a:r>
            <a:r>
              <a:rPr lang="es-ES" baseline="0" dirty="0" smtClean="0"/>
              <a:t> a </a:t>
            </a:r>
            <a:r>
              <a:rPr lang="es-ES" baseline="0" dirty="0" err="1" smtClean="0"/>
              <a:t>quick</a:t>
            </a:r>
            <a:r>
              <a:rPr lang="es-ES" baseline="0" dirty="0" smtClean="0"/>
              <a:t> </a:t>
            </a:r>
            <a:r>
              <a:rPr lang="es-ES" baseline="0" dirty="0" err="1" smtClean="0"/>
              <a:t>overview</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probabilistic</a:t>
            </a:r>
            <a:r>
              <a:rPr lang="es-ES" baseline="0" dirty="0" smtClean="0"/>
              <a:t> </a:t>
            </a:r>
            <a:r>
              <a:rPr lang="es-ES" baseline="0" dirty="0" err="1" smtClean="0"/>
              <a:t>risk</a:t>
            </a:r>
            <a:r>
              <a:rPr lang="es-ES" baseline="0" dirty="0" smtClean="0"/>
              <a:t> </a:t>
            </a:r>
            <a:r>
              <a:rPr lang="es-ES" baseline="0" dirty="0" err="1" smtClean="0"/>
              <a:t>assessment</a:t>
            </a:r>
            <a:r>
              <a:rPr lang="es-ES" baseline="0" dirty="0" smtClean="0"/>
              <a:t>, </a:t>
            </a:r>
            <a:r>
              <a:rPr lang="es-ES" baseline="0" dirty="0" err="1" smtClean="0"/>
              <a:t>mainly</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perspective</a:t>
            </a:r>
            <a:r>
              <a:rPr lang="es-ES" baseline="0" dirty="0" smtClean="0"/>
              <a:t> of </a:t>
            </a:r>
            <a:r>
              <a:rPr lang="es-ES" baseline="0" dirty="0" err="1" smtClean="0"/>
              <a:t>the</a:t>
            </a:r>
            <a:r>
              <a:rPr lang="es-ES" baseline="0" dirty="0" smtClean="0"/>
              <a:t> </a:t>
            </a:r>
            <a:r>
              <a:rPr lang="es-ES" baseline="0" dirty="0" err="1" smtClean="0"/>
              <a:t>modelling</a:t>
            </a:r>
            <a:r>
              <a:rPr lang="es-ES" baseline="0" dirty="0" smtClean="0"/>
              <a:t>. </a:t>
            </a:r>
            <a:r>
              <a:rPr lang="es-ES" baseline="0" dirty="0" err="1" smtClean="0"/>
              <a:t>Possibly</a:t>
            </a:r>
            <a:r>
              <a:rPr lang="es-ES" baseline="0" dirty="0" smtClean="0"/>
              <a:t> </a:t>
            </a:r>
            <a:r>
              <a:rPr lang="es-ES" baseline="0" dirty="0" err="1" smtClean="0"/>
              <a:t>most</a:t>
            </a:r>
            <a:r>
              <a:rPr lang="es-ES" baseline="0" dirty="0" smtClean="0"/>
              <a:t> of </a:t>
            </a:r>
            <a:r>
              <a:rPr lang="es-ES" baseline="0" dirty="0" err="1" smtClean="0"/>
              <a:t>what</a:t>
            </a:r>
            <a:r>
              <a:rPr lang="es-ES" baseline="0" dirty="0" smtClean="0"/>
              <a:t> I am </a:t>
            </a:r>
            <a:r>
              <a:rPr lang="es-ES" baseline="0" dirty="0" err="1" smtClean="0"/>
              <a:t>going</a:t>
            </a:r>
            <a:r>
              <a:rPr lang="es-ES" baseline="0" dirty="0" smtClean="0"/>
              <a:t> </a:t>
            </a:r>
            <a:r>
              <a:rPr lang="es-ES" baseline="0" dirty="0" err="1" smtClean="0"/>
              <a:t>through</a:t>
            </a:r>
            <a:r>
              <a:rPr lang="es-ES" baseline="0" dirty="0" smtClean="0"/>
              <a:t> </a:t>
            </a:r>
            <a:r>
              <a:rPr lang="es-ES" baseline="0" dirty="0" err="1" smtClean="0"/>
              <a:t>is</a:t>
            </a:r>
            <a:r>
              <a:rPr lang="es-ES" baseline="0" dirty="0" smtClean="0"/>
              <a:t> </a:t>
            </a:r>
            <a:r>
              <a:rPr lang="es-ES" baseline="0" dirty="0" err="1" smtClean="0"/>
              <a:t>something</a:t>
            </a:r>
            <a:r>
              <a:rPr lang="es-ES" baseline="0" dirty="0" smtClean="0"/>
              <a:t> </a:t>
            </a:r>
            <a:r>
              <a:rPr lang="es-ES" baseline="0" dirty="0" err="1" smtClean="0"/>
              <a:t>you</a:t>
            </a:r>
            <a:r>
              <a:rPr lang="es-ES" baseline="0" dirty="0" smtClean="0"/>
              <a:t> are familiar </a:t>
            </a:r>
            <a:r>
              <a:rPr lang="es-ES" baseline="0" dirty="0" err="1" smtClean="0"/>
              <a:t>with</a:t>
            </a:r>
            <a:r>
              <a:rPr lang="es-ES" baseline="0" dirty="0" smtClean="0"/>
              <a:t>, </a:t>
            </a:r>
            <a:r>
              <a:rPr lang="es-ES" baseline="0" dirty="0" err="1" smtClean="0"/>
              <a:t>thus</a:t>
            </a:r>
            <a:r>
              <a:rPr lang="es-ES" baseline="0" dirty="0" smtClean="0"/>
              <a:t> I </a:t>
            </a:r>
            <a:r>
              <a:rPr lang="es-ES" baseline="0" dirty="0" err="1" smtClean="0"/>
              <a:t>will</a:t>
            </a:r>
            <a:r>
              <a:rPr lang="es-ES" baseline="0" dirty="0" smtClean="0"/>
              <a:t> </a:t>
            </a:r>
            <a:r>
              <a:rPr lang="es-ES" baseline="0" dirty="0" err="1" smtClean="0"/>
              <a:t>skim</a:t>
            </a:r>
            <a:r>
              <a:rPr lang="es-ES" baseline="0" dirty="0" smtClean="0"/>
              <a:t> </a:t>
            </a:r>
            <a:r>
              <a:rPr lang="es-ES" baseline="0" dirty="0" err="1" smtClean="0"/>
              <a:t>through</a:t>
            </a:r>
            <a:r>
              <a:rPr lang="es-ES" baseline="0" dirty="0" smtClean="0"/>
              <a:t> </a:t>
            </a:r>
            <a:r>
              <a:rPr lang="es-ES" baseline="0" dirty="0" err="1" smtClean="0"/>
              <a:t>quicky</a:t>
            </a:r>
            <a:r>
              <a:rPr lang="es-ES" baseline="0" dirty="0" smtClean="0"/>
              <a:t> and </a:t>
            </a:r>
            <a:r>
              <a:rPr lang="es-ES" baseline="0" dirty="0" err="1" smtClean="0"/>
              <a:t>please</a:t>
            </a:r>
            <a:r>
              <a:rPr lang="es-ES" baseline="0" dirty="0" smtClean="0"/>
              <a:t> stop me </a:t>
            </a:r>
            <a:r>
              <a:rPr lang="es-ES" baseline="0" dirty="0" err="1" smtClean="0"/>
              <a:t>if</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a:t>
            </a:r>
            <a:r>
              <a:rPr lang="es-ES" baseline="0" dirty="0" err="1" smtClean="0"/>
              <a:t>anything</a:t>
            </a:r>
            <a:r>
              <a:rPr lang="es-ES" baseline="0" dirty="0" smtClean="0"/>
              <a:t> </a:t>
            </a:r>
            <a:r>
              <a:rPr lang="es-ES" baseline="0" dirty="0" err="1" smtClean="0"/>
              <a:t>you</a:t>
            </a:r>
            <a:r>
              <a:rPr lang="es-ES" baseline="0" dirty="0" smtClean="0"/>
              <a:t> </a:t>
            </a:r>
            <a:r>
              <a:rPr lang="es-ES" baseline="0" dirty="0" err="1" smtClean="0"/>
              <a:t>wish</a:t>
            </a:r>
            <a:r>
              <a:rPr lang="es-ES" baseline="0" dirty="0" smtClean="0"/>
              <a:t> </a:t>
            </a:r>
            <a:r>
              <a:rPr lang="es-ES" baseline="0" dirty="0" err="1" smtClean="0"/>
              <a:t>to</a:t>
            </a:r>
            <a:r>
              <a:rPr lang="es-ES" baseline="0" dirty="0" smtClean="0"/>
              <a:t> </a:t>
            </a:r>
            <a:r>
              <a:rPr lang="es-ES" baseline="0" dirty="0" err="1" smtClean="0"/>
              <a:t>discuss</a:t>
            </a:r>
            <a:r>
              <a:rPr lang="es-ES" baseline="0" dirty="0" smtClean="0"/>
              <a:t> </a:t>
            </a:r>
            <a:r>
              <a:rPr lang="es-ES" baseline="0" dirty="0" err="1" smtClean="0"/>
              <a:t>further</a:t>
            </a:r>
            <a:r>
              <a:rPr lang="es-ES" baseline="0" dirty="0" smtClean="0"/>
              <a:t>. </a:t>
            </a:r>
          </a:p>
          <a:p>
            <a:endParaRPr lang="es-ES" baseline="0" dirty="0" smtClean="0"/>
          </a:p>
          <a:p>
            <a:r>
              <a:rPr lang="es-ES" baseline="0" dirty="0" err="1" smtClean="0"/>
              <a:t>Here</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a simple </a:t>
            </a:r>
            <a:r>
              <a:rPr lang="es-ES" baseline="0" dirty="0" err="1" smtClean="0"/>
              <a:t>schematisation</a:t>
            </a:r>
            <a:r>
              <a:rPr lang="es-ES" baseline="0" dirty="0" smtClean="0"/>
              <a:t> of </a:t>
            </a:r>
            <a:r>
              <a:rPr lang="es-ES" baseline="0" dirty="0" err="1" smtClean="0"/>
              <a:t>the</a:t>
            </a:r>
            <a:r>
              <a:rPr lang="es-ES" baseline="0" dirty="0" smtClean="0"/>
              <a:t> </a:t>
            </a:r>
            <a:r>
              <a:rPr lang="es-ES" baseline="0" dirty="0" err="1" smtClean="0"/>
              <a:t>probabilistic</a:t>
            </a:r>
            <a:r>
              <a:rPr lang="es-ES" baseline="0" dirty="0" smtClean="0"/>
              <a:t> </a:t>
            </a:r>
            <a:r>
              <a:rPr lang="es-ES" baseline="0" dirty="0" err="1" smtClean="0"/>
              <a:t>risk</a:t>
            </a:r>
            <a:r>
              <a:rPr lang="es-ES" baseline="0" dirty="0" smtClean="0"/>
              <a:t> </a:t>
            </a:r>
            <a:r>
              <a:rPr lang="es-ES" baseline="0" dirty="0" err="1" smtClean="0"/>
              <a:t>modelling</a:t>
            </a:r>
            <a:r>
              <a:rPr lang="es-ES" baseline="0" dirty="0" smtClean="0"/>
              <a:t>: </a:t>
            </a:r>
            <a:r>
              <a:rPr lang="es-ES" baseline="0" dirty="0" err="1" smtClean="0"/>
              <a:t>that</a:t>
            </a:r>
            <a:r>
              <a:rPr lang="es-ES" baseline="0" dirty="0" smtClean="0"/>
              <a:t> </a:t>
            </a:r>
            <a:r>
              <a:rPr lang="es-ES" baseline="0" dirty="0" err="1" smtClean="0"/>
              <a:t>is</a:t>
            </a:r>
            <a:r>
              <a:rPr lang="es-ES" baseline="0" dirty="0" smtClean="0"/>
              <a:t> </a:t>
            </a:r>
            <a:r>
              <a:rPr lang="es-ES" baseline="0" dirty="0" err="1" smtClean="0"/>
              <a:t>basically</a:t>
            </a:r>
            <a:r>
              <a:rPr lang="es-ES" baseline="0" dirty="0" smtClean="0"/>
              <a:t> </a:t>
            </a:r>
            <a:r>
              <a:rPr lang="es-ES" baseline="0" dirty="0" err="1" smtClean="0"/>
              <a:t>the</a:t>
            </a:r>
            <a:r>
              <a:rPr lang="es-ES" baseline="0" dirty="0" smtClean="0"/>
              <a:t> </a:t>
            </a:r>
            <a:r>
              <a:rPr lang="es-ES" baseline="0" dirty="0" err="1" smtClean="0"/>
              <a:t>convolution</a:t>
            </a:r>
            <a:r>
              <a:rPr lang="es-ES" baseline="0" dirty="0" smtClean="0"/>
              <a:t> of a series of </a:t>
            </a:r>
            <a:r>
              <a:rPr lang="es-ES" baseline="0" dirty="0" err="1" smtClean="0"/>
              <a:t>hazard</a:t>
            </a:r>
            <a:r>
              <a:rPr lang="es-ES" baseline="0" dirty="0" smtClean="0"/>
              <a:t> </a:t>
            </a:r>
            <a:r>
              <a:rPr lang="es-ES" baseline="0" dirty="0" err="1" smtClean="0"/>
              <a:t>scenarios</a:t>
            </a:r>
            <a:r>
              <a:rPr lang="es-ES" baseline="0" dirty="0" smtClean="0"/>
              <a:t> (</a:t>
            </a:r>
            <a:r>
              <a:rPr lang="es-ES" baseline="0" dirty="0" err="1" smtClean="0"/>
              <a:t>probabilistically</a:t>
            </a:r>
            <a:r>
              <a:rPr lang="es-ES" baseline="0" dirty="0" smtClean="0"/>
              <a:t> </a:t>
            </a:r>
            <a:r>
              <a:rPr lang="es-ES" baseline="0" dirty="0" err="1" smtClean="0"/>
              <a:t>defined</a:t>
            </a:r>
            <a:r>
              <a:rPr lang="es-ES" baseline="0" dirty="0" smtClean="0"/>
              <a:t>) and </a:t>
            </a:r>
            <a:r>
              <a:rPr lang="es-ES" baseline="0" dirty="0" err="1" smtClean="0"/>
              <a:t>an</a:t>
            </a:r>
            <a:r>
              <a:rPr lang="es-ES" baseline="0" dirty="0" smtClean="0"/>
              <a:t> </a:t>
            </a:r>
            <a:r>
              <a:rPr lang="es-ES" baseline="0" dirty="0" err="1" smtClean="0"/>
              <a:t>exposure</a:t>
            </a:r>
            <a:r>
              <a:rPr lang="es-ES" baseline="0" dirty="0" smtClean="0"/>
              <a:t> </a:t>
            </a:r>
            <a:r>
              <a:rPr lang="es-ES" baseline="0" dirty="0" err="1" smtClean="0"/>
              <a:t>dataset</a:t>
            </a:r>
            <a:r>
              <a:rPr lang="es-ES" baseline="0" dirty="0" smtClean="0"/>
              <a:t>, </a:t>
            </a:r>
            <a:r>
              <a:rPr lang="es-ES" baseline="0" dirty="0" err="1" smtClean="0"/>
              <a:t>through</a:t>
            </a:r>
            <a:r>
              <a:rPr lang="es-ES" baseline="0" dirty="0" smtClean="0"/>
              <a:t> </a:t>
            </a:r>
            <a:r>
              <a:rPr lang="es-ES" baseline="0" dirty="0" err="1" smtClean="0"/>
              <a:t>the</a:t>
            </a:r>
            <a:r>
              <a:rPr lang="es-ES" baseline="0" dirty="0" smtClean="0"/>
              <a:t> </a:t>
            </a:r>
            <a:r>
              <a:rPr lang="es-ES" baseline="0" dirty="0" err="1" smtClean="0"/>
              <a:t>asset’s</a:t>
            </a:r>
            <a:r>
              <a:rPr lang="es-ES" baseline="0" dirty="0" smtClean="0"/>
              <a:t> </a:t>
            </a:r>
            <a:r>
              <a:rPr lang="es-ES" baseline="0" dirty="0" err="1" smtClean="0"/>
              <a:t>vulnerability</a:t>
            </a:r>
            <a:r>
              <a:rPr lang="es-ES" baseline="0" dirty="0" smtClean="0"/>
              <a:t> (</a:t>
            </a:r>
            <a:r>
              <a:rPr lang="es-ES" baseline="0" dirty="0" err="1" smtClean="0"/>
              <a:t>which</a:t>
            </a:r>
            <a:r>
              <a:rPr lang="es-ES" baseline="0" dirty="0" smtClean="0"/>
              <a:t> </a:t>
            </a:r>
            <a:r>
              <a:rPr lang="es-ES" baseline="0" dirty="0" err="1" smtClean="0"/>
              <a:t>is</a:t>
            </a:r>
            <a:r>
              <a:rPr lang="es-ES" baseline="0" dirty="0" smtClean="0"/>
              <a:t> </a:t>
            </a:r>
            <a:r>
              <a:rPr lang="es-ES" baseline="0" dirty="0" err="1" smtClean="0"/>
              <a:t>also</a:t>
            </a:r>
            <a:r>
              <a:rPr lang="es-ES" baseline="0" dirty="0" smtClean="0"/>
              <a:t> </a:t>
            </a:r>
            <a:r>
              <a:rPr lang="es-ES" baseline="0" dirty="0" err="1" smtClean="0"/>
              <a:t>defined</a:t>
            </a:r>
            <a:r>
              <a:rPr lang="es-ES" baseline="0" dirty="0" smtClean="0"/>
              <a:t> </a:t>
            </a:r>
            <a:r>
              <a:rPr lang="es-ES" baseline="0" dirty="0" err="1" smtClean="0"/>
              <a:t>probabilistically</a:t>
            </a:r>
            <a:r>
              <a:rPr lang="es-ES" baseline="0" dirty="0" smtClean="0"/>
              <a:t>). </a:t>
            </a:r>
            <a:r>
              <a:rPr lang="es-ES" baseline="0" dirty="0" err="1" smtClean="0"/>
              <a:t>Usually</a:t>
            </a:r>
            <a:r>
              <a:rPr lang="es-ES" baseline="0" dirty="0" smtClean="0"/>
              <a:t> </a:t>
            </a:r>
            <a:r>
              <a:rPr lang="es-ES" baseline="0" dirty="0" err="1" smtClean="0"/>
              <a:t>the</a:t>
            </a:r>
            <a:r>
              <a:rPr lang="es-ES" baseline="0" dirty="0" smtClean="0"/>
              <a:t> </a:t>
            </a:r>
            <a:r>
              <a:rPr lang="es-ES" baseline="0" dirty="0" err="1" smtClean="0"/>
              <a:t>uncertainty</a:t>
            </a:r>
            <a:r>
              <a:rPr lang="es-ES" baseline="0" dirty="0" smtClean="0"/>
              <a:t> in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the</a:t>
            </a:r>
            <a:r>
              <a:rPr lang="es-ES" baseline="0" dirty="0" smtClean="0"/>
              <a:t> </a:t>
            </a:r>
            <a:r>
              <a:rPr lang="es-ES" baseline="0" dirty="0" err="1" smtClean="0"/>
              <a:t>exposed</a:t>
            </a:r>
            <a:r>
              <a:rPr lang="es-ES" baseline="0" dirty="0" smtClean="0"/>
              <a:t> </a:t>
            </a:r>
            <a:r>
              <a:rPr lang="es-ES" baseline="0" dirty="0" err="1" smtClean="0"/>
              <a:t>elements</a:t>
            </a:r>
            <a:r>
              <a:rPr lang="es-ES" baseline="0" dirty="0" smtClean="0"/>
              <a:t> </a:t>
            </a:r>
            <a:r>
              <a:rPr lang="es-ES" baseline="0" dirty="0" err="1" smtClean="0"/>
              <a:t>is</a:t>
            </a:r>
            <a:r>
              <a:rPr lang="es-ES" baseline="0" dirty="0" smtClean="0"/>
              <a:t> </a:t>
            </a:r>
            <a:r>
              <a:rPr lang="es-ES" baseline="0" dirty="0" err="1" smtClean="0"/>
              <a:t>not</a:t>
            </a:r>
            <a:r>
              <a:rPr lang="es-ES" baseline="0" dirty="0" smtClean="0"/>
              <a:t> </a:t>
            </a:r>
            <a:r>
              <a:rPr lang="es-ES" baseline="0" dirty="0" err="1" smtClean="0"/>
              <a:t>icluded</a:t>
            </a:r>
            <a:r>
              <a:rPr lang="es-ES" baseline="0" dirty="0" smtClean="0"/>
              <a:t>, </a:t>
            </a:r>
            <a:r>
              <a:rPr lang="es-ES" baseline="0" dirty="0" err="1" smtClean="0"/>
              <a:t>but</a:t>
            </a:r>
            <a:r>
              <a:rPr lang="es-ES" baseline="0" dirty="0" smtClean="0"/>
              <a:t> </a:t>
            </a:r>
            <a:r>
              <a:rPr lang="es-ES" baseline="0" dirty="0" err="1" smtClean="0"/>
              <a:t>it</a:t>
            </a:r>
            <a:r>
              <a:rPr lang="es-ES" baseline="0" dirty="0" smtClean="0"/>
              <a:t> </a:t>
            </a:r>
            <a:r>
              <a:rPr lang="es-ES" baseline="0" dirty="0" err="1" smtClean="0"/>
              <a:t>could</a:t>
            </a:r>
            <a:r>
              <a:rPr lang="es-ES" baseline="0" dirty="0" smtClean="0"/>
              <a:t> be </a:t>
            </a:r>
            <a:r>
              <a:rPr lang="es-ES" baseline="0" dirty="0" err="1" smtClean="0"/>
              <a:t>potentially</a:t>
            </a:r>
            <a:r>
              <a:rPr lang="es-ES" baseline="0" dirty="0" smtClean="0"/>
              <a:t> be </a:t>
            </a:r>
            <a:r>
              <a:rPr lang="es-ES" baseline="0" dirty="0" err="1" smtClean="0"/>
              <a:t>introduced</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same</a:t>
            </a:r>
            <a:r>
              <a:rPr lang="es-ES" baseline="0" dirty="0" smtClean="0"/>
              <a:t> </a:t>
            </a:r>
            <a:r>
              <a:rPr lang="es-ES" baseline="0" dirty="0" err="1" smtClean="0"/>
              <a:t>technique</a:t>
            </a:r>
            <a:endParaRPr lang="es-ES" baseline="0" dirty="0" smtClean="0"/>
          </a:p>
          <a:p>
            <a:endParaRPr lang="es-ES" baseline="0" dirty="0" smtClean="0"/>
          </a:p>
          <a:p>
            <a:r>
              <a:rPr lang="es-ES" baseline="0" dirty="0" err="1" smtClean="0"/>
              <a:t>The</a:t>
            </a:r>
            <a:r>
              <a:rPr lang="es-ES" baseline="0" dirty="0" smtClean="0"/>
              <a:t> </a:t>
            </a:r>
            <a:r>
              <a:rPr lang="es-ES" baseline="0" dirty="0" err="1" smtClean="0"/>
              <a:t>damages</a:t>
            </a:r>
            <a:r>
              <a:rPr lang="es-ES" baseline="0" dirty="0" smtClean="0"/>
              <a:t> are </a:t>
            </a:r>
            <a:r>
              <a:rPr lang="es-ES" baseline="0" dirty="0" err="1" smtClean="0"/>
              <a:t>therefore</a:t>
            </a:r>
            <a:r>
              <a:rPr lang="es-ES" baseline="0" dirty="0" smtClean="0"/>
              <a:t> </a:t>
            </a:r>
            <a:r>
              <a:rPr lang="es-ES" baseline="0" dirty="0" err="1" smtClean="0"/>
              <a:t>assessed</a:t>
            </a:r>
            <a:r>
              <a:rPr lang="es-ES" baseline="0" dirty="0" smtClean="0"/>
              <a:t> </a:t>
            </a:r>
            <a:r>
              <a:rPr lang="es-ES" baseline="0" dirty="0" err="1" smtClean="0"/>
              <a:t>with</a:t>
            </a:r>
            <a:r>
              <a:rPr lang="es-ES" baseline="0" dirty="0" smtClean="0"/>
              <a:t> </a:t>
            </a:r>
            <a:r>
              <a:rPr lang="es-ES" baseline="0" dirty="0" err="1" smtClean="0"/>
              <a:t>their</a:t>
            </a:r>
            <a:r>
              <a:rPr lang="es-ES" baseline="0" dirty="0" smtClean="0"/>
              <a:t> </a:t>
            </a:r>
            <a:r>
              <a:rPr lang="es-ES" baseline="0" dirty="0" err="1" smtClean="0"/>
              <a:t>probability</a:t>
            </a:r>
            <a:r>
              <a:rPr lang="es-ES" baseline="0" dirty="0" smtClean="0"/>
              <a:t> of </a:t>
            </a:r>
            <a:r>
              <a:rPr lang="es-ES" baseline="0" dirty="0" err="1" smtClean="0"/>
              <a:t>occurrance</a:t>
            </a:r>
            <a:r>
              <a:rPr lang="es-ES" baseline="0" dirty="0" smtClean="0"/>
              <a:t> and </a:t>
            </a:r>
            <a:r>
              <a:rPr lang="es-ES" baseline="0" dirty="0" err="1" smtClean="0"/>
              <a:t>theri</a:t>
            </a:r>
            <a:r>
              <a:rPr lang="es-ES" baseline="0" dirty="0" smtClean="0"/>
              <a:t> </a:t>
            </a:r>
            <a:r>
              <a:rPr lang="es-ES" baseline="0" dirty="0" err="1" smtClean="0"/>
              <a:t>variance</a:t>
            </a:r>
            <a:r>
              <a:rPr lang="es-ES" baseline="0" dirty="0" smtClean="0"/>
              <a:t>, </a:t>
            </a:r>
            <a:r>
              <a:rPr lang="es-ES" baseline="0" dirty="0" err="1" smtClean="0"/>
              <a:t>from</a:t>
            </a:r>
            <a:r>
              <a:rPr lang="es-ES" baseline="0" dirty="0" smtClean="0"/>
              <a:t> </a:t>
            </a:r>
            <a:r>
              <a:rPr lang="es-ES" baseline="0" dirty="0" err="1" smtClean="0"/>
              <a:t>which</a:t>
            </a:r>
            <a:r>
              <a:rPr lang="es-ES" baseline="0" dirty="0" smtClean="0"/>
              <a:t> </a:t>
            </a:r>
            <a:r>
              <a:rPr lang="es-ES" baseline="0" dirty="0" err="1" smtClean="0"/>
              <a:t>it</a:t>
            </a:r>
            <a:r>
              <a:rPr lang="es-ES" baseline="0" dirty="0" smtClean="0"/>
              <a:t> </a:t>
            </a:r>
            <a:r>
              <a:rPr lang="es-ES" baseline="0" dirty="0" err="1" smtClean="0"/>
              <a:t>is</a:t>
            </a:r>
            <a:r>
              <a:rPr lang="es-ES" baseline="0" dirty="0" smtClean="0"/>
              <a:t> posible </a:t>
            </a:r>
            <a:r>
              <a:rPr lang="es-ES" baseline="0" dirty="0" err="1" smtClean="0"/>
              <a:t>to</a:t>
            </a:r>
            <a:r>
              <a:rPr lang="es-ES" baseline="0" dirty="0" smtClean="0"/>
              <a:t> </a:t>
            </a:r>
            <a:r>
              <a:rPr lang="es-ES" baseline="0" dirty="0" err="1" smtClean="0"/>
              <a:t>calculate</a:t>
            </a:r>
            <a:r>
              <a:rPr lang="es-ES" baseline="0" dirty="0" smtClean="0"/>
              <a:t> </a:t>
            </a:r>
            <a:r>
              <a:rPr lang="es-ES" baseline="0" dirty="0" err="1" smtClean="0"/>
              <a:t>their</a:t>
            </a:r>
            <a:r>
              <a:rPr lang="es-ES" baseline="0" dirty="0" smtClean="0"/>
              <a:t> </a:t>
            </a:r>
            <a:r>
              <a:rPr lang="es-ES" baseline="0" dirty="0" err="1" smtClean="0"/>
              <a:t>exceedance</a:t>
            </a:r>
            <a:r>
              <a:rPr lang="es-ES" baseline="0" dirty="0" smtClean="0"/>
              <a:t> </a:t>
            </a:r>
            <a:r>
              <a:rPr lang="es-ES" baseline="0" dirty="0" err="1" smtClean="0"/>
              <a:t>probability</a:t>
            </a:r>
            <a:r>
              <a:rPr lang="es-ES" baseline="0" dirty="0" smtClean="0"/>
              <a:t> and </a:t>
            </a:r>
            <a:r>
              <a:rPr lang="es-ES" baseline="0" dirty="0" err="1" smtClean="0"/>
              <a:t>the</a:t>
            </a:r>
            <a:r>
              <a:rPr lang="es-ES" baseline="0" dirty="0" smtClean="0"/>
              <a:t> “</a:t>
            </a:r>
            <a:r>
              <a:rPr lang="es-ES" baseline="0" dirty="0" err="1" smtClean="0"/>
              <a:t>loss</a:t>
            </a:r>
            <a:r>
              <a:rPr lang="es-ES" baseline="0" dirty="0" smtClean="0"/>
              <a:t> </a:t>
            </a:r>
            <a:r>
              <a:rPr lang="es-ES" baseline="0" dirty="0" err="1" smtClean="0"/>
              <a:t>exceedance</a:t>
            </a:r>
            <a:r>
              <a:rPr lang="es-ES" baseline="0" dirty="0" smtClean="0"/>
              <a:t> curve” </a:t>
            </a:r>
            <a:endParaRPr lang="es-ES" dirty="0"/>
          </a:p>
        </p:txBody>
      </p:sp>
      <p:sp>
        <p:nvSpPr>
          <p:cNvPr id="4" name="3 Marcador de número de diapositiva"/>
          <p:cNvSpPr>
            <a:spLocks noGrp="1"/>
          </p:cNvSpPr>
          <p:nvPr>
            <p:ph type="sldNum" sz="quarter" idx="10"/>
          </p:nvPr>
        </p:nvSpPr>
        <p:spPr/>
        <p:txBody>
          <a:bodyPr/>
          <a:lstStyle/>
          <a:p>
            <a:fld id="{149F2332-1072-483D-97CB-4B6995B692FB}"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224854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This curve provides</a:t>
            </a:r>
            <a:r>
              <a:rPr lang="en-GB" baseline="0" dirty="0" smtClean="0"/>
              <a:t> the likelihood that a certain intensity is surpassed exceeded, thus it is extremely useful to design for interventions, but also to properly dimension structures so that they can withstand the hazard. Not only, but they provide information in the likelihood that the design choice to be inadequate, thus causing potential damages etc. which is an important information in terms of cost-benefit but also a potential liability issue, with political and sometime legal consequences.</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14</a:t>
            </a:fld>
            <a:endParaRPr lang="en-US"/>
          </a:p>
        </p:txBody>
      </p:sp>
    </p:spTree>
    <p:extLst>
      <p:ext uri="{BB962C8B-B14F-4D97-AF65-F5344CB8AC3E}">
        <p14:creationId xmlns:p14="http://schemas.microsoft.com/office/powerpoint/2010/main" val="305900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Exposure identifies</a:t>
            </a:r>
            <a:r>
              <a:rPr lang="en-GB" baseline="0" dirty="0" smtClean="0"/>
              <a:t> different types of physical entities that are “on the ground”. Exposure data include built assets but also infrastructure, agricultural and human exposure.</a:t>
            </a:r>
          </a:p>
          <a:p>
            <a:r>
              <a:rPr lang="en-GB" baseline="0" dirty="0" smtClean="0"/>
              <a:t>The exposure data should contain the physical location o the asset but also the characteristics of the asset that influence its vulnerability and enable the assessment of the damage or loss to the asset. These characteristics include</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15</a:t>
            </a:fld>
            <a:endParaRPr lang="en-US"/>
          </a:p>
        </p:txBody>
      </p:sp>
    </p:spTree>
    <p:extLst>
      <p:ext uri="{BB962C8B-B14F-4D97-AF65-F5344CB8AC3E}">
        <p14:creationId xmlns:p14="http://schemas.microsoft.com/office/powerpoint/2010/main" val="366351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17575" y="744538"/>
            <a:ext cx="4962525" cy="3722687"/>
          </a:xfrm>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en-US" dirty="0" smtClean="0">
              <a:latin typeface="Arial" panose="020B0604020202020204" pitchFamily="34" charset="0"/>
              <a:cs typeface="Arial" panose="020B0604020202020204" pitchFamily="34" charset="0"/>
            </a:endParaRPr>
          </a:p>
        </p:txBody>
      </p:sp>
      <p:sp>
        <p:nvSpPr>
          <p:cNvPr id="27652" name="Slide Number Placeholder 3"/>
          <p:cNvSpPr txBox="1">
            <a:spLocks noGrp="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CAAF5443-5AAB-45D0-B43E-AE5FF9C4D5FE}" type="slidenum">
              <a:rPr lang="en-US" sz="1200"/>
              <a:pPr algn="r" eaLnBrk="1" hangingPunct="1"/>
              <a:t>16</a:t>
            </a:fld>
            <a:endParaRPr lang="en-US" sz="1200"/>
          </a:p>
        </p:txBody>
      </p:sp>
    </p:spTree>
    <p:extLst>
      <p:ext uri="{BB962C8B-B14F-4D97-AF65-F5344CB8AC3E}">
        <p14:creationId xmlns:p14="http://schemas.microsoft.com/office/powerpoint/2010/main" val="314224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r>
              <a:rPr lang="es-ES" dirty="0" err="1" smtClean="0"/>
              <a:t>The</a:t>
            </a:r>
            <a:r>
              <a:rPr lang="es-ES" dirty="0" smtClean="0"/>
              <a:t> </a:t>
            </a:r>
            <a:r>
              <a:rPr lang="es-ES" dirty="0" err="1" smtClean="0"/>
              <a:t>last</a:t>
            </a:r>
            <a:r>
              <a:rPr lang="es-ES" dirty="0" smtClean="0"/>
              <a:t> </a:t>
            </a:r>
            <a:r>
              <a:rPr lang="es-ES" dirty="0" err="1" smtClean="0"/>
              <a:t>element</a:t>
            </a:r>
            <a:r>
              <a:rPr lang="es-ES" dirty="0" smtClean="0"/>
              <a:t> </a:t>
            </a:r>
            <a:r>
              <a:rPr lang="es-ES" dirty="0" err="1" smtClean="0"/>
              <a:t>on</a:t>
            </a:r>
            <a:r>
              <a:rPr lang="es-ES" dirty="0" smtClean="0"/>
              <a:t> </a:t>
            </a:r>
            <a:r>
              <a:rPr lang="es-ES" dirty="0" err="1" smtClean="0"/>
              <a:t>the</a:t>
            </a:r>
            <a:r>
              <a:rPr lang="es-ES" dirty="0" smtClean="0"/>
              <a:t> </a:t>
            </a:r>
            <a:r>
              <a:rPr lang="es-ES" dirty="0" err="1" smtClean="0"/>
              <a:t>equation</a:t>
            </a:r>
            <a:r>
              <a:rPr lang="es-ES" dirty="0" smtClean="0"/>
              <a:t> </a:t>
            </a:r>
            <a:r>
              <a:rPr lang="es-ES" dirty="0" err="1" smtClean="0"/>
              <a:t>is</a:t>
            </a:r>
            <a:r>
              <a:rPr lang="es-ES" dirty="0" smtClean="0"/>
              <a:t> </a:t>
            </a:r>
            <a:r>
              <a:rPr lang="es-ES" dirty="0" err="1" smtClean="0"/>
              <a:t>the</a:t>
            </a:r>
            <a:r>
              <a:rPr lang="es-ES" baseline="0" dirty="0" smtClean="0"/>
              <a:t> </a:t>
            </a:r>
            <a:r>
              <a:rPr lang="es-ES" baseline="0" dirty="0" err="1" smtClean="0"/>
              <a:t>calculation</a:t>
            </a:r>
            <a:r>
              <a:rPr lang="es-ES" baseline="0" dirty="0" smtClean="0"/>
              <a:t> of </a:t>
            </a:r>
            <a:r>
              <a:rPr lang="es-ES" baseline="0" dirty="0" err="1" smtClean="0"/>
              <a:t>the</a:t>
            </a:r>
            <a:r>
              <a:rPr lang="es-ES" baseline="0" dirty="0" smtClean="0"/>
              <a:t> </a:t>
            </a:r>
            <a:r>
              <a:rPr lang="es-ES" baseline="0" dirty="0" err="1" smtClean="0"/>
              <a:t>risk</a:t>
            </a:r>
            <a:endParaRPr lang="es-ES" dirty="0"/>
          </a:p>
        </p:txBody>
      </p:sp>
      <p:sp>
        <p:nvSpPr>
          <p:cNvPr id="4" name="3 Marcador de número de diapositiva"/>
          <p:cNvSpPr>
            <a:spLocks noGrp="1"/>
          </p:cNvSpPr>
          <p:nvPr>
            <p:ph type="sldNum" sz="quarter" idx="10"/>
          </p:nvPr>
        </p:nvSpPr>
        <p:spPr/>
        <p:txBody>
          <a:bodyPr/>
          <a:lstStyle/>
          <a:p>
            <a:fld id="{149F2332-1072-483D-97CB-4B6995B692FB}" type="slidenum">
              <a:rPr lang="es-ES" smtClean="0">
                <a:solidFill>
                  <a:prstClr val="black"/>
                </a:solidFill>
              </a:rPr>
              <a:pPr/>
              <a:t>18</a:t>
            </a:fld>
            <a:endParaRPr lang="es-ES">
              <a:solidFill>
                <a:prstClr val="black"/>
              </a:solidFill>
            </a:endParaRPr>
          </a:p>
        </p:txBody>
      </p:sp>
    </p:spTree>
    <p:extLst>
      <p:ext uri="{BB962C8B-B14F-4D97-AF65-F5344CB8AC3E}">
        <p14:creationId xmlns:p14="http://schemas.microsoft.com/office/powerpoint/2010/main" val="230380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19</a:t>
            </a:fld>
            <a:endParaRPr lang="en-US"/>
          </a:p>
        </p:txBody>
      </p:sp>
    </p:spTree>
    <p:extLst>
      <p:ext uri="{BB962C8B-B14F-4D97-AF65-F5344CB8AC3E}">
        <p14:creationId xmlns:p14="http://schemas.microsoft.com/office/powerpoint/2010/main" val="370927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This curve provides</a:t>
            </a:r>
            <a:r>
              <a:rPr lang="en-GB" baseline="0" dirty="0" smtClean="0"/>
              <a:t> the likelihood that a certain intensity is surpassed exceeded, thus it is extremely useful to design for interventions, but also to properly dimension structures so that they can withstand the hazard. Not only, but they provide information in the likelihood that the design choice to be inadequate, thus causing potential damages etc. which is an important information in terms of cost-benefit but also a potential liability issue, with political and sometime legal consequences.</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20</a:t>
            </a:fld>
            <a:endParaRPr lang="en-US"/>
          </a:p>
        </p:txBody>
      </p:sp>
    </p:spTree>
    <p:extLst>
      <p:ext uri="{BB962C8B-B14F-4D97-AF65-F5344CB8AC3E}">
        <p14:creationId xmlns:p14="http://schemas.microsoft.com/office/powerpoint/2010/main" val="345343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1229C-7101-49EE-84F1-72D6B468FCDB}" type="datetimeFigureOut">
              <a:rPr lang="en-US" smtClean="0"/>
              <a:t>14.10.2013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380302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1229C-7101-49EE-84F1-72D6B468FCDB}" type="datetimeFigureOut">
              <a:rPr lang="en-US" smtClean="0"/>
              <a:t>14.10.2013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6640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1229C-7101-49EE-84F1-72D6B468FCDB}" type="datetimeFigureOut">
              <a:rPr lang="en-US" smtClean="0"/>
              <a:t>14.10.2013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81137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1229C-7101-49EE-84F1-72D6B468FCDB}" type="datetimeFigureOut">
              <a:rPr lang="en-US" smtClean="0"/>
              <a:t>14.10.2013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137219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1229C-7101-49EE-84F1-72D6B468FCDB}" type="datetimeFigureOut">
              <a:rPr lang="en-US" smtClean="0"/>
              <a:t>14.10.2013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280009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1229C-7101-49EE-84F1-72D6B468FCDB}" type="datetimeFigureOut">
              <a:rPr lang="en-US" smtClean="0"/>
              <a:t>14.10.2013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375084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1229C-7101-49EE-84F1-72D6B468FCDB}" type="datetimeFigureOut">
              <a:rPr lang="en-US" smtClean="0"/>
              <a:t>14.10.2013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122353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1229C-7101-49EE-84F1-72D6B468FCDB}" type="datetimeFigureOut">
              <a:rPr lang="en-US" smtClean="0"/>
              <a:t>14.10.2013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378328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1229C-7101-49EE-84F1-72D6B468FCDB}" type="datetimeFigureOut">
              <a:rPr lang="en-US" smtClean="0"/>
              <a:t>14.10.2013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11121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1229C-7101-49EE-84F1-72D6B468FCDB}" type="datetimeFigureOut">
              <a:rPr lang="en-US" smtClean="0"/>
              <a:t>14.10.2013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362256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1229C-7101-49EE-84F1-72D6B468FCDB}" type="datetimeFigureOut">
              <a:rPr lang="en-US" smtClean="0"/>
              <a:t>14.10.2013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1515A-C8F9-4B8E-A4D1-C06498802408}" type="slidenum">
              <a:rPr lang="en-US" smtClean="0"/>
              <a:t>‹#›</a:t>
            </a:fld>
            <a:endParaRPr lang="en-US"/>
          </a:p>
        </p:txBody>
      </p:sp>
    </p:spTree>
    <p:extLst>
      <p:ext uri="{BB962C8B-B14F-4D97-AF65-F5344CB8AC3E}">
        <p14:creationId xmlns:p14="http://schemas.microsoft.com/office/powerpoint/2010/main" val="37161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1229C-7101-49EE-84F1-72D6B468FCDB}" type="datetimeFigureOut">
              <a:rPr lang="en-US" smtClean="0"/>
              <a:t>14.10.2013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1515A-C8F9-4B8E-A4D1-C06498802408}" type="slidenum">
              <a:rPr lang="en-US" smtClean="0"/>
              <a:t>‹#›</a:t>
            </a:fld>
            <a:endParaRPr lang="en-US"/>
          </a:p>
        </p:txBody>
      </p:sp>
    </p:spTree>
    <p:extLst>
      <p:ext uri="{BB962C8B-B14F-4D97-AF65-F5344CB8AC3E}">
        <p14:creationId xmlns:p14="http://schemas.microsoft.com/office/powerpoint/2010/main" val="339465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oleObject" Target="../embeddings/oleObject4.bin"/><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oleObject" Target="../embeddings/oleObject3.bin"/><Relationship Id="rId5" Type="http://schemas.openxmlformats.org/officeDocument/2006/relationships/image" Target="../media/image6.png"/><Relationship Id="rId15" Type="http://schemas.openxmlformats.org/officeDocument/2006/relationships/oleObject" Target="../embeddings/oleObject7.bin"/><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Risk Information Issues and Needs: An Overview</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Synthesis paper as an output of the First Technical Workshop on Standards for Hazard Monitoring, Databases, Metadata and Analysis Techniques to Support Risk Assessment, 10 - 14 June 2013, WMO Headquarters in Geneva, Switzerland</a:t>
            </a:r>
          </a:p>
          <a:p>
            <a:endParaRPr lang="en-US" dirty="0" smtClean="0"/>
          </a:p>
          <a:p>
            <a:r>
              <a:rPr lang="en-US" dirty="0" smtClean="0"/>
              <a:t>Manuela Di Mauro, UNISDR; Maxx Dilley, UNDP</a:t>
            </a:r>
            <a:br>
              <a:rPr lang="en-US" dirty="0" smtClean="0"/>
            </a:br>
            <a:r>
              <a:rPr lang="en-US" dirty="0" smtClean="0"/>
              <a:t>Laurence McLean and Debarati Guha-Sapir, CRED;  Angelika Wirtz and Jan Eichner, Munich Re</a:t>
            </a:r>
            <a:endParaRPr lang="en-US" dirty="0"/>
          </a:p>
        </p:txBody>
      </p:sp>
    </p:spTree>
    <p:extLst>
      <p:ext uri="{BB962C8B-B14F-4D97-AF65-F5344CB8AC3E}">
        <p14:creationId xmlns:p14="http://schemas.microsoft.com/office/powerpoint/2010/main" val="303907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 ideal situation</a:t>
            </a:r>
            <a:endParaRPr lang="en-US" dirty="0"/>
          </a:p>
        </p:txBody>
      </p:sp>
      <p:sp>
        <p:nvSpPr>
          <p:cNvPr id="3" name="Content Placeholder 2"/>
          <p:cNvSpPr>
            <a:spLocks noGrp="1"/>
          </p:cNvSpPr>
          <p:nvPr>
            <p:ph idx="1"/>
          </p:nvPr>
        </p:nvSpPr>
        <p:spPr/>
        <p:txBody>
          <a:bodyPr>
            <a:normAutofit fontScale="92500"/>
          </a:bodyPr>
          <a:lstStyle/>
          <a:p>
            <a:r>
              <a:rPr lang="en-US" dirty="0" smtClean="0"/>
              <a:t>Multi-tiered system of disaster impact data collection – interoperable between sub-national, national, regional and global levels – using a harmonized set definitions and methods</a:t>
            </a:r>
          </a:p>
          <a:p>
            <a:r>
              <a:rPr lang="en-US" dirty="0" smtClean="0"/>
              <a:t>Initiatives with standard-setting potential</a:t>
            </a:r>
          </a:p>
          <a:p>
            <a:pPr lvl="1"/>
            <a:r>
              <a:rPr lang="en-US" dirty="0" smtClean="0"/>
              <a:t>WMO DRR User-Interface Expert Advisory Group on Hazard/Risk Analysis</a:t>
            </a:r>
          </a:p>
          <a:p>
            <a:pPr lvl="1"/>
            <a:r>
              <a:rPr lang="en-US" dirty="0" smtClean="0"/>
              <a:t>European </a:t>
            </a:r>
            <a:r>
              <a:rPr lang="en-US" dirty="0"/>
              <a:t>Commission Joint Research Centre </a:t>
            </a:r>
            <a:r>
              <a:rPr lang="en-US" dirty="0" smtClean="0"/>
              <a:t>technical </a:t>
            </a:r>
            <a:r>
              <a:rPr lang="en-US" dirty="0"/>
              <a:t>recommendations for </a:t>
            </a:r>
            <a:r>
              <a:rPr lang="en-US" dirty="0" smtClean="0"/>
              <a:t>Europe</a:t>
            </a:r>
            <a:endParaRPr lang="en-US" dirty="0"/>
          </a:p>
        </p:txBody>
      </p:sp>
    </p:spTree>
    <p:extLst>
      <p:ext uri="{BB962C8B-B14F-4D97-AF65-F5344CB8AC3E}">
        <p14:creationId xmlns:p14="http://schemas.microsoft.com/office/powerpoint/2010/main" val="338778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152400" y="188640"/>
            <a:ext cx="8991600" cy="1143000"/>
          </a:xfrm>
        </p:spPr>
        <p:txBody>
          <a:bodyPr vert="horz" lIns="91440" tIns="45720" rIns="91440" bIns="45720" rtlCol="0" anchor="ctr">
            <a:normAutofit/>
          </a:bodyPr>
          <a:lstStyle/>
          <a:p>
            <a:r>
              <a:rPr lang="en-GB" dirty="0"/>
              <a:t>Why probabilistic risk assessment?</a:t>
            </a:r>
          </a:p>
        </p:txBody>
      </p:sp>
      <p:sp>
        <p:nvSpPr>
          <p:cNvPr id="9" name="5 Rectángulo"/>
          <p:cNvSpPr/>
          <p:nvPr/>
        </p:nvSpPr>
        <p:spPr>
          <a:xfrm>
            <a:off x="683568" y="1772816"/>
            <a:ext cx="8064896" cy="3912840"/>
          </a:xfrm>
          <a:prstGeom prst="rect">
            <a:avLst/>
          </a:prstGeom>
        </p:spPr>
        <p:txBody>
          <a:bodyPr vert="horz" lIns="91440" tIns="45720" rIns="91440" bIns="45720" rtlCol="0">
            <a:normAutofit/>
          </a:bodyPr>
          <a:lstStyle/>
          <a:p>
            <a:pPr marL="342900" lvl="3" indent="-342900">
              <a:lnSpc>
                <a:spcPct val="70000"/>
              </a:lnSpc>
              <a:spcBef>
                <a:spcPct val="20000"/>
              </a:spcBef>
              <a:spcAft>
                <a:spcPts val="600"/>
              </a:spcAft>
              <a:buFont typeface="Arial" panose="020B0604020202020204" pitchFamily="34" charset="0"/>
              <a:buChar char="•"/>
            </a:pPr>
            <a:r>
              <a:rPr lang="en-US" sz="2600" dirty="0"/>
              <a:t>Probabilistic risk assessment provides information on “what”, “how likely” and “how much” </a:t>
            </a:r>
          </a:p>
          <a:p>
            <a:pPr marL="342900" lvl="3" indent="-342900">
              <a:lnSpc>
                <a:spcPct val="70000"/>
              </a:lnSpc>
              <a:spcBef>
                <a:spcPct val="20000"/>
              </a:spcBef>
              <a:spcAft>
                <a:spcPts val="600"/>
              </a:spcAft>
              <a:buFont typeface="Arial" panose="020B0604020202020204" pitchFamily="34" charset="0"/>
              <a:buChar char="•"/>
            </a:pPr>
            <a:r>
              <a:rPr lang="en-US" sz="2600" dirty="0"/>
              <a:t>Consequences calculated by aggregating losses from different events</a:t>
            </a:r>
          </a:p>
          <a:p>
            <a:pPr marL="342900" lvl="3" indent="-342900">
              <a:lnSpc>
                <a:spcPct val="70000"/>
              </a:lnSpc>
              <a:spcBef>
                <a:spcPct val="20000"/>
              </a:spcBef>
              <a:spcAft>
                <a:spcPts val="600"/>
              </a:spcAft>
              <a:buFont typeface="Arial" panose="020B0604020202020204" pitchFamily="34" charset="0"/>
              <a:buChar char="•"/>
            </a:pPr>
            <a:r>
              <a:rPr lang="en-US" sz="2600" dirty="0"/>
              <a:t>Hazard and risk expressed in terms of occurrence rates or exceeding rates</a:t>
            </a:r>
          </a:p>
          <a:p>
            <a:pPr marL="342900" lvl="3" indent="-342900">
              <a:lnSpc>
                <a:spcPct val="70000"/>
              </a:lnSpc>
              <a:spcBef>
                <a:spcPct val="20000"/>
              </a:spcBef>
              <a:spcAft>
                <a:spcPts val="600"/>
              </a:spcAft>
              <a:buFont typeface="Arial" panose="020B0604020202020204" pitchFamily="34" charset="0"/>
              <a:buChar char="•"/>
            </a:pPr>
            <a:r>
              <a:rPr lang="en-US" sz="2600" dirty="0"/>
              <a:t>The uncertainty in the estimation of hazard and vulnerability is captured</a:t>
            </a:r>
          </a:p>
          <a:p>
            <a:pPr marL="342900" lvl="3" indent="-342900">
              <a:lnSpc>
                <a:spcPct val="70000"/>
              </a:lnSpc>
              <a:spcBef>
                <a:spcPct val="20000"/>
              </a:spcBef>
              <a:spcAft>
                <a:spcPts val="600"/>
              </a:spcAft>
              <a:buFont typeface="Arial" panose="020B0604020202020204" pitchFamily="34" charset="0"/>
              <a:buChar char="•"/>
            </a:pPr>
            <a:r>
              <a:rPr lang="en-US" sz="2600" dirty="0"/>
              <a:t>Possibility to compare and aggregate losses from different hazards – multi-hazard risk</a:t>
            </a:r>
          </a:p>
        </p:txBody>
      </p:sp>
    </p:spTree>
    <p:extLst>
      <p:ext uri="{BB962C8B-B14F-4D97-AF65-F5344CB8AC3E}">
        <p14:creationId xmlns:p14="http://schemas.microsoft.com/office/powerpoint/2010/main" val="255640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9290" y="1527424"/>
            <a:ext cx="1545320" cy="1368176"/>
          </a:xfrm>
          <a:prstGeom prst="rect">
            <a:avLst/>
          </a:prstGeom>
          <a:noFill/>
          <a:ln w="12700">
            <a:solidFill>
              <a:schemeClr val="bg1"/>
            </a:solidFill>
            <a:miter lim="800000"/>
            <a:headEnd/>
            <a:tailEnd/>
          </a:ln>
          <a:effectLst/>
        </p:spPr>
      </p:pic>
      <p:pic>
        <p:nvPicPr>
          <p:cNvPr id="5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431" y="3584848"/>
            <a:ext cx="1584176" cy="1368152"/>
          </a:xfrm>
          <a:prstGeom prst="rect">
            <a:avLst/>
          </a:prstGeom>
          <a:noFill/>
          <a:ln w="12700">
            <a:noFill/>
            <a:miter lim="800000"/>
            <a:headEnd type="none" w="sm" len="sm"/>
            <a:tailEnd type="none" w="sm" len="sm"/>
          </a:ln>
          <a:effectLst/>
        </p:spPr>
      </p:pic>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sp>
        <p:nvSpPr>
          <p:cNvPr id="4" name="3 Título"/>
          <p:cNvSpPr>
            <a:spLocks noGrp="1"/>
          </p:cNvSpPr>
          <p:nvPr>
            <p:ph type="title"/>
          </p:nvPr>
        </p:nvSpPr>
        <p:spPr>
          <a:xfrm>
            <a:off x="722040" y="116632"/>
            <a:ext cx="7812360" cy="1143000"/>
          </a:xfrm>
        </p:spPr>
        <p:txBody>
          <a:bodyPr vert="horz" lIns="91440" tIns="45720" rIns="91440" bIns="45720" rtlCol="0" anchor="ctr">
            <a:normAutofit/>
          </a:bodyPr>
          <a:lstStyle/>
          <a:p>
            <a:r>
              <a:rPr lang="en-US" dirty="0"/>
              <a:t>Probabilistic Risk Modeling</a:t>
            </a:r>
          </a:p>
        </p:txBody>
      </p:sp>
      <p:sp>
        <p:nvSpPr>
          <p:cNvPr id="25" name="AutoShape 4"/>
          <p:cNvSpPr>
            <a:spLocks noChangeArrowheads="1"/>
          </p:cNvSpPr>
          <p:nvPr/>
        </p:nvSpPr>
        <p:spPr bwMode="auto">
          <a:xfrm rot="16200000" flipH="1">
            <a:off x="6337580" y="3589662"/>
            <a:ext cx="298973" cy="429829"/>
          </a:xfrm>
          <a:prstGeom prst="downArrow">
            <a:avLst>
              <a:gd name="adj1" fmla="val 50000"/>
              <a:gd name="adj2" fmla="val 56158"/>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s-ES">
              <a:solidFill>
                <a:srgbClr val="0097E0"/>
              </a:solidFill>
              <a:latin typeface="Source Sans Pro" panose="020B0503030403020204" pitchFamily="34" charset="0"/>
            </a:endParaRPr>
          </a:p>
        </p:txBody>
      </p:sp>
      <p:sp>
        <p:nvSpPr>
          <p:cNvPr id="26" name="25 Abrir llave"/>
          <p:cNvSpPr/>
          <p:nvPr/>
        </p:nvSpPr>
        <p:spPr>
          <a:xfrm rot="10800000">
            <a:off x="3419872" y="1371600"/>
            <a:ext cx="431117" cy="4953000"/>
          </a:xfrm>
          <a:prstGeom prst="leftBrace">
            <a:avLst>
              <a:gd name="adj1" fmla="val 66228"/>
              <a:gd name="adj2" fmla="val 5104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a:solidFill>
                <a:srgbClr val="0097E0"/>
              </a:solidFill>
              <a:latin typeface="Source Sans Pro" panose="020B0503030403020204" pitchFamily="34" charset="0"/>
            </a:endParaRPr>
          </a:p>
        </p:txBody>
      </p:sp>
      <p:grpSp>
        <p:nvGrpSpPr>
          <p:cNvPr id="2" name="41 Grupo"/>
          <p:cNvGrpSpPr/>
          <p:nvPr/>
        </p:nvGrpSpPr>
        <p:grpSpPr>
          <a:xfrm>
            <a:off x="6719288" y="2770697"/>
            <a:ext cx="2286016" cy="1584176"/>
            <a:chOff x="6715140" y="1750293"/>
            <a:chExt cx="2286016" cy="1584176"/>
          </a:xfrm>
        </p:grpSpPr>
        <p:sp>
          <p:nvSpPr>
            <p:cNvPr id="34" name="Text Box 12"/>
            <p:cNvSpPr txBox="1">
              <a:spLocks noChangeArrowheads="1"/>
            </p:cNvSpPr>
            <p:nvPr/>
          </p:nvSpPr>
          <p:spPr bwMode="auto">
            <a:xfrm>
              <a:off x="6858513" y="1750293"/>
              <a:ext cx="1949572" cy="344710"/>
            </a:xfrm>
            <a:prstGeom prst="rect">
              <a:avLst/>
            </a:prstGeom>
            <a:noFill/>
            <a:ln w="9525">
              <a:noFill/>
              <a:miter lim="800000"/>
              <a:headEnd type="none" w="sm" len="sm"/>
              <a:tailEnd type="none" w="sm" len="sm"/>
            </a:ln>
          </p:spPr>
          <p:txBody>
            <a:bodyPr wrap="none">
              <a:spAutoFit/>
            </a:bodyPr>
            <a:lstStyle/>
            <a:p>
              <a:pPr algn="ctr" eaLnBrk="0" hangingPunct="0">
                <a:lnSpc>
                  <a:spcPct val="80000"/>
                </a:lnSpc>
                <a:spcBef>
                  <a:spcPct val="50000"/>
                </a:spcBef>
              </a:pPr>
              <a:r>
                <a:rPr lang="en-US" sz="2000" b="1" kern="0" dirty="0" smtClean="0">
                  <a:cs typeface="Times New Roman" pitchFamily="18" charset="0"/>
                </a:rPr>
                <a:t>Loss </a:t>
              </a:r>
              <a:r>
                <a:rPr lang="en-US" sz="2000" b="1" kern="0" dirty="0" err="1" smtClean="0">
                  <a:cs typeface="Times New Roman" pitchFamily="18" charset="0"/>
                </a:rPr>
                <a:t>exceedance</a:t>
              </a:r>
              <a:endParaRPr lang="en-US" sz="2000" b="1" kern="0" dirty="0">
                <a:cs typeface="Times New Roman" pitchFamily="18" charset="0"/>
              </a:endParaRPr>
            </a:p>
          </p:txBody>
        </p:sp>
        <p:pic>
          <p:nvPicPr>
            <p:cNvPr id="35" name="Picture 16" descr="mone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6578" y="2507473"/>
              <a:ext cx="843366" cy="714380"/>
            </a:xfrm>
            <a:prstGeom prst="rect">
              <a:avLst/>
            </a:prstGeom>
            <a:noFill/>
            <a:ln w="9525">
              <a:noFill/>
              <a:miter lim="800000"/>
              <a:headEnd/>
              <a:tailEnd/>
            </a:ln>
          </p:spPr>
        </p:pic>
        <p:graphicFrame>
          <p:nvGraphicFramePr>
            <p:cNvPr id="36" name="Object 3"/>
            <p:cNvGraphicFramePr>
              <a:graphicFrameLocks noChangeAspect="1"/>
            </p:cNvGraphicFramePr>
            <p:nvPr/>
          </p:nvGraphicFramePr>
          <p:xfrm>
            <a:off x="7929586" y="2436035"/>
            <a:ext cx="1071570" cy="898434"/>
          </p:xfrm>
          <a:graphic>
            <a:graphicData uri="http://schemas.openxmlformats.org/presentationml/2006/ole">
              <mc:AlternateContent xmlns:mc="http://schemas.openxmlformats.org/markup-compatibility/2006">
                <mc:Choice xmlns:v="urn:schemas-microsoft-com:vml" Requires="v">
                  <p:oleObj spid="_x0000_s1145" name="Fotografía de Photo Editor" r:id="rId7" imgW="5106113" imgH="4048690" progId="">
                    <p:embed/>
                  </p:oleObj>
                </mc:Choice>
                <mc:Fallback>
                  <p:oleObj name="Fotografía de Photo Editor" r:id="rId7" imgW="5106113" imgH="404869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9586" y="2436035"/>
                          <a:ext cx="1071570" cy="898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pic>
                  </p:oleObj>
                </mc:Fallback>
              </mc:AlternateContent>
            </a:graphicData>
          </a:graphic>
        </p:graphicFrame>
        <p:sp>
          <p:nvSpPr>
            <p:cNvPr id="37" name="31 CuadroTexto"/>
            <p:cNvSpPr txBox="1">
              <a:spLocks noChangeArrowheads="1"/>
            </p:cNvSpPr>
            <p:nvPr/>
          </p:nvSpPr>
          <p:spPr bwMode="auto">
            <a:xfrm>
              <a:off x="6715140" y="2078845"/>
              <a:ext cx="1061880" cy="243208"/>
            </a:xfrm>
            <a:prstGeom prst="rect">
              <a:avLst/>
            </a:prstGeom>
            <a:noFill/>
            <a:ln w="9525">
              <a:noFill/>
              <a:miter lim="800000"/>
              <a:headEnd/>
              <a:tailEnd/>
            </a:ln>
          </p:spPr>
          <p:txBody>
            <a:bodyPr wrap="square">
              <a:spAutoFit/>
            </a:bodyPr>
            <a:lstStyle/>
            <a:p>
              <a:pPr algn="ctr" eaLnBrk="0" hangingPunct="0">
                <a:lnSpc>
                  <a:spcPct val="80000"/>
                </a:lnSpc>
                <a:spcBef>
                  <a:spcPct val="50000"/>
                </a:spcBef>
              </a:pPr>
              <a:r>
                <a:rPr lang="en-US" sz="1200" kern="0" dirty="0" smtClean="0">
                  <a:cs typeface="Times New Roman" pitchFamily="18" charset="0"/>
                </a:rPr>
                <a:t>Economic</a:t>
              </a:r>
              <a:endParaRPr lang="en-US" sz="1200" kern="0" dirty="0">
                <a:cs typeface="Times New Roman" pitchFamily="18" charset="0"/>
              </a:endParaRPr>
            </a:p>
          </p:txBody>
        </p:sp>
        <p:sp>
          <p:nvSpPr>
            <p:cNvPr id="38" name="32 CuadroTexto"/>
            <p:cNvSpPr txBox="1">
              <a:spLocks noChangeArrowheads="1"/>
            </p:cNvSpPr>
            <p:nvPr/>
          </p:nvSpPr>
          <p:spPr bwMode="auto">
            <a:xfrm>
              <a:off x="7929586" y="2078845"/>
              <a:ext cx="990600" cy="243208"/>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1200" kern="0" dirty="0" smtClean="0">
                  <a:cs typeface="Times New Roman" pitchFamily="18" charset="0"/>
                </a:rPr>
                <a:t>Human</a:t>
              </a:r>
              <a:endParaRPr lang="en-US" sz="1200" kern="0" dirty="0">
                <a:cs typeface="Times New Roman" pitchFamily="18" charset="0"/>
              </a:endParaRPr>
            </a:p>
          </p:txBody>
        </p:sp>
      </p:grpSp>
      <p:graphicFrame>
        <p:nvGraphicFramePr>
          <p:cNvPr id="41" name="Object 4"/>
          <p:cNvGraphicFramePr>
            <a:graphicFrameLocks noChangeAspect="1"/>
          </p:cNvGraphicFramePr>
          <p:nvPr>
            <p:extLst>
              <p:ext uri="{D42A27DB-BD31-4B8C-83A1-F6EECF244321}">
                <p14:modId xmlns:p14="http://schemas.microsoft.com/office/powerpoint/2010/main" val="2736614749"/>
              </p:ext>
            </p:extLst>
          </p:nvPr>
        </p:nvGraphicFramePr>
        <p:xfrm>
          <a:off x="3935479" y="3192063"/>
          <a:ext cx="1627121" cy="1378834"/>
        </p:xfrm>
        <a:graphic>
          <a:graphicData uri="http://schemas.openxmlformats.org/presentationml/2006/ole">
            <mc:AlternateContent xmlns:mc="http://schemas.openxmlformats.org/markup-compatibility/2006">
              <mc:Choice xmlns:v="urn:schemas-microsoft-com:vml" Requires="v">
                <p:oleObj spid="_x0000_s1146" name="Fotografía de Photo Editor" r:id="rId9" imgW="4963218" imgH="3801006" progId="">
                  <p:embed/>
                </p:oleObj>
              </mc:Choice>
              <mc:Fallback>
                <p:oleObj name="Fotografía de Photo Editor" r:id="rId9" imgW="4963218" imgH="380100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5479" y="3192063"/>
                        <a:ext cx="1627121" cy="1378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12"/>
          <p:cNvSpPr txBox="1">
            <a:spLocks noChangeArrowheads="1"/>
          </p:cNvSpPr>
          <p:nvPr/>
        </p:nvSpPr>
        <p:spPr bwMode="auto">
          <a:xfrm>
            <a:off x="4450630" y="2698689"/>
            <a:ext cx="1059906" cy="400110"/>
          </a:xfrm>
          <a:prstGeom prst="rect">
            <a:avLst/>
          </a:prstGeom>
          <a:noFill/>
          <a:ln w="9525">
            <a:noFill/>
            <a:miter lim="800000"/>
            <a:headEnd type="none" w="sm" len="sm"/>
            <a:tailEnd type="none" w="sm" len="sm"/>
          </a:ln>
        </p:spPr>
        <p:txBody>
          <a:bodyPr wrap="none">
            <a:spAutoFit/>
          </a:bodyPr>
          <a:lstStyle/>
          <a:p>
            <a:pPr algn="ctr" eaLnBrk="0" hangingPunct="0"/>
            <a:r>
              <a:rPr lang="en-US" sz="2000" b="1" kern="0" dirty="0" smtClean="0">
                <a:cs typeface="Times New Roman" pitchFamily="18" charset="0"/>
              </a:rPr>
              <a:t>Damage</a:t>
            </a:r>
            <a:endParaRPr lang="en-US" sz="2000" b="1" kern="0" dirty="0">
              <a:cs typeface="Times New Roman" pitchFamily="18" charset="0"/>
            </a:endParaRPr>
          </a:p>
        </p:txBody>
      </p:sp>
      <p:sp>
        <p:nvSpPr>
          <p:cNvPr id="45" name="44 CuadroTexto"/>
          <p:cNvSpPr txBox="1"/>
          <p:nvPr/>
        </p:nvSpPr>
        <p:spPr>
          <a:xfrm>
            <a:off x="1691680" y="1187207"/>
            <a:ext cx="1571636" cy="400110"/>
          </a:xfrm>
          <a:prstGeom prst="rect">
            <a:avLst/>
          </a:prstGeom>
        </p:spPr>
        <p:txBody>
          <a:bodyPr wrap="square" rtlCol="0">
            <a:spAutoFit/>
          </a:bodyPr>
          <a:lstStyle/>
          <a:p>
            <a:pPr algn="ctr" eaLnBrk="0" hangingPunct="0"/>
            <a:r>
              <a:rPr lang="en-US" sz="2000" b="1" kern="0" dirty="0" smtClean="0">
                <a:cs typeface="Times New Roman" pitchFamily="18" charset="0"/>
              </a:rPr>
              <a:t>Hazard</a:t>
            </a:r>
            <a:endParaRPr lang="en-US" sz="2000" b="1" kern="0" dirty="0">
              <a:cs typeface="Times New Roman" pitchFamily="18" charset="0"/>
            </a:endParaRPr>
          </a:p>
        </p:txBody>
      </p:sp>
      <p:sp>
        <p:nvSpPr>
          <p:cNvPr id="49" name="48 CuadroTexto"/>
          <p:cNvSpPr txBox="1"/>
          <p:nvPr/>
        </p:nvSpPr>
        <p:spPr>
          <a:xfrm>
            <a:off x="-181220" y="3200400"/>
            <a:ext cx="2488558" cy="400110"/>
          </a:xfrm>
          <a:prstGeom prst="rect">
            <a:avLst/>
          </a:prstGeom>
        </p:spPr>
        <p:txBody>
          <a:bodyPr wrap="square" rtlCol="0">
            <a:spAutoFit/>
          </a:bodyPr>
          <a:lstStyle/>
          <a:p>
            <a:pPr algn="ctr" eaLnBrk="0" hangingPunct="0"/>
            <a:r>
              <a:rPr lang="en-US" sz="2000" b="1" kern="0" dirty="0" smtClean="0">
                <a:cs typeface="Times New Roman" pitchFamily="18" charset="0"/>
              </a:rPr>
              <a:t>Exposed assets</a:t>
            </a:r>
            <a:endParaRPr lang="en-US" sz="2000" b="1" kern="0" dirty="0">
              <a:cs typeface="Times New Roman" pitchFamily="18" charset="0"/>
            </a:endParaRPr>
          </a:p>
        </p:txBody>
      </p:sp>
      <p:sp>
        <p:nvSpPr>
          <p:cNvPr id="40" name="39 CuadroTexto"/>
          <p:cNvSpPr txBox="1"/>
          <p:nvPr/>
        </p:nvSpPr>
        <p:spPr>
          <a:xfrm>
            <a:off x="1691680" y="4552890"/>
            <a:ext cx="2160240" cy="400110"/>
          </a:xfrm>
          <a:prstGeom prst="rect">
            <a:avLst/>
          </a:prstGeom>
        </p:spPr>
        <p:txBody>
          <a:bodyPr wrap="square" rtlCol="0">
            <a:spAutoFit/>
          </a:bodyPr>
          <a:lstStyle/>
          <a:p>
            <a:pPr algn="ctr" eaLnBrk="0" hangingPunct="0"/>
            <a:r>
              <a:rPr lang="en-US" sz="2000" b="1" kern="0" dirty="0" smtClean="0">
                <a:cs typeface="Times New Roman" pitchFamily="18" charset="0"/>
              </a:rPr>
              <a:t>Vulnerability</a:t>
            </a:r>
            <a:endParaRPr lang="en-US" sz="2000" b="1" kern="0" dirty="0">
              <a:cs typeface="Times New Roman" pitchFamily="18" charset="0"/>
            </a:endParaRPr>
          </a:p>
        </p:txBody>
      </p:sp>
      <p:sp>
        <p:nvSpPr>
          <p:cNvPr id="43" name="AutoShape 5"/>
          <p:cNvSpPr>
            <a:spLocks noChangeArrowheads="1"/>
          </p:cNvSpPr>
          <p:nvPr/>
        </p:nvSpPr>
        <p:spPr bwMode="auto">
          <a:xfrm>
            <a:off x="2483768" y="3634793"/>
            <a:ext cx="504056" cy="522418"/>
          </a:xfrm>
          <a:prstGeom prst="flowChartSummingJunction">
            <a:avLst/>
          </a:prstGeom>
          <a:noFill/>
          <a:ln w="76200">
            <a:solidFill>
              <a:srgbClr val="FF0000"/>
            </a:solidFill>
            <a:round/>
            <a:headEnd/>
            <a:tailEnd/>
          </a:ln>
          <a:effectLst>
            <a:outerShdw dist="35921" dir="2700000" algn="ctr" rotWithShape="0">
              <a:schemeClr val="bg2"/>
            </a:outerShdw>
          </a:effectLst>
        </p:spPr>
        <p:txBody>
          <a:bodyPr wrap="square" lIns="90000" tIns="46800" rIns="90000" bIns="46800" anchor="ctr">
            <a:spAutoFit/>
          </a:bodyPr>
          <a:lstStyle/>
          <a:p>
            <a:pPr eaLnBrk="0" hangingPunct="0">
              <a:spcBef>
                <a:spcPct val="50000"/>
              </a:spcBef>
              <a:defRPr/>
            </a:pPr>
            <a:endParaRPr lang="en-US" b="1">
              <a:solidFill>
                <a:srgbClr val="0097E0"/>
              </a:solidFill>
              <a:latin typeface="Source Sans Pro" panose="020B0503030403020204" pitchFamily="34" charset="0"/>
            </a:endParaRPr>
          </a:p>
        </p:txBody>
      </p:sp>
      <p:pic>
        <p:nvPicPr>
          <p:cNvPr id="24"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1690" y="1679824"/>
            <a:ext cx="1545320" cy="1368176"/>
          </a:xfrm>
          <a:prstGeom prst="rect">
            <a:avLst/>
          </a:prstGeom>
          <a:noFill/>
          <a:ln w="12700">
            <a:solidFill>
              <a:schemeClr val="bg1"/>
            </a:solidFill>
            <a:miter lim="800000"/>
            <a:headEnd/>
            <a:tailEnd/>
          </a:ln>
          <a:effectLst/>
        </p:spPr>
      </p:pic>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4090" y="1832224"/>
            <a:ext cx="1545320" cy="1368176"/>
          </a:xfrm>
          <a:prstGeom prst="rect">
            <a:avLst/>
          </a:prstGeom>
          <a:noFill/>
          <a:ln w="12700">
            <a:solidFill>
              <a:schemeClr val="bg1"/>
            </a:solidFill>
            <a:miter lim="800000"/>
            <a:headEnd/>
            <a:tailEnd/>
          </a:ln>
          <a:effectLst/>
        </p:spPr>
      </p:pic>
      <p:pic>
        <p:nvPicPr>
          <p:cNvPr id="2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6490" y="1908424"/>
            <a:ext cx="1545320" cy="1368176"/>
          </a:xfrm>
          <a:prstGeom prst="rect">
            <a:avLst/>
          </a:prstGeom>
          <a:noFill/>
          <a:ln w="12700">
            <a:solidFill>
              <a:schemeClr val="bg1"/>
            </a:solidFill>
            <a:miter lim="800000"/>
            <a:headEnd/>
            <a:tailEnd/>
          </a:ln>
          <a:effectLst/>
        </p:spPr>
      </p:pic>
      <p:pic>
        <p:nvPicPr>
          <p:cNvPr id="2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8890" y="1984624"/>
            <a:ext cx="1545320" cy="1368176"/>
          </a:xfrm>
          <a:prstGeom prst="rect">
            <a:avLst/>
          </a:prstGeom>
          <a:noFill/>
          <a:ln w="12700">
            <a:solidFill>
              <a:schemeClr val="bg1"/>
            </a:solidFill>
            <a:miter lim="800000"/>
            <a:headEnd/>
            <a:tailEnd/>
          </a:ln>
          <a:effectLst/>
        </p:spPr>
      </p:pic>
      <p:graphicFrame>
        <p:nvGraphicFramePr>
          <p:cNvPr id="30" name="Object 4"/>
          <p:cNvGraphicFramePr>
            <a:graphicFrameLocks noChangeAspect="1"/>
          </p:cNvGraphicFramePr>
          <p:nvPr>
            <p:extLst>
              <p:ext uri="{D42A27DB-BD31-4B8C-83A1-F6EECF244321}">
                <p14:modId xmlns:p14="http://schemas.microsoft.com/office/powerpoint/2010/main" val="379572419"/>
              </p:ext>
            </p:extLst>
          </p:nvPr>
        </p:nvGraphicFramePr>
        <p:xfrm>
          <a:off x="4087879" y="3344463"/>
          <a:ext cx="1627121" cy="1378834"/>
        </p:xfrm>
        <a:graphic>
          <a:graphicData uri="http://schemas.openxmlformats.org/presentationml/2006/ole">
            <mc:AlternateContent xmlns:mc="http://schemas.openxmlformats.org/markup-compatibility/2006">
              <mc:Choice xmlns:v="urn:schemas-microsoft-com:vml" Requires="v">
                <p:oleObj spid="_x0000_s1147" name="Fotografía de Photo Editor" r:id="rId11" imgW="4963218" imgH="3801006" progId="">
                  <p:embed/>
                </p:oleObj>
              </mc:Choice>
              <mc:Fallback>
                <p:oleObj name="Fotografía de Photo Editor" r:id="rId11" imgW="4963218" imgH="380100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7879" y="3344463"/>
                        <a:ext cx="1627121" cy="1378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4"/>
          <p:cNvGraphicFramePr>
            <a:graphicFrameLocks noChangeAspect="1"/>
          </p:cNvGraphicFramePr>
          <p:nvPr>
            <p:extLst>
              <p:ext uri="{D42A27DB-BD31-4B8C-83A1-F6EECF244321}">
                <p14:modId xmlns:p14="http://schemas.microsoft.com/office/powerpoint/2010/main" val="2426673637"/>
              </p:ext>
            </p:extLst>
          </p:nvPr>
        </p:nvGraphicFramePr>
        <p:xfrm>
          <a:off x="4240279" y="3496863"/>
          <a:ext cx="1627121" cy="1378834"/>
        </p:xfrm>
        <a:graphic>
          <a:graphicData uri="http://schemas.openxmlformats.org/presentationml/2006/ole">
            <mc:AlternateContent xmlns:mc="http://schemas.openxmlformats.org/markup-compatibility/2006">
              <mc:Choice xmlns:v="urn:schemas-microsoft-com:vml" Requires="v">
                <p:oleObj spid="_x0000_s1148" name="Fotografía de Photo Editor" r:id="rId12" imgW="4963218" imgH="3801006" progId="">
                  <p:embed/>
                </p:oleObj>
              </mc:Choice>
              <mc:Fallback>
                <p:oleObj name="Fotografía de Photo Editor" r:id="rId12" imgW="4963218" imgH="380100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0279" y="3496863"/>
                        <a:ext cx="1627121" cy="1378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1239983589"/>
              </p:ext>
            </p:extLst>
          </p:nvPr>
        </p:nvGraphicFramePr>
        <p:xfrm>
          <a:off x="4392679" y="3649263"/>
          <a:ext cx="1627121" cy="1378834"/>
        </p:xfrm>
        <a:graphic>
          <a:graphicData uri="http://schemas.openxmlformats.org/presentationml/2006/ole">
            <mc:AlternateContent xmlns:mc="http://schemas.openxmlformats.org/markup-compatibility/2006">
              <mc:Choice xmlns:v="urn:schemas-microsoft-com:vml" Requires="v">
                <p:oleObj spid="_x0000_s1149" name="Fotografía de Photo Editor" r:id="rId13" imgW="4963218" imgH="3801006" progId="">
                  <p:embed/>
                </p:oleObj>
              </mc:Choice>
              <mc:Fallback>
                <p:oleObj name="Fotografía de Photo Editor" r:id="rId13" imgW="4963218" imgH="380100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2679" y="3649263"/>
                        <a:ext cx="1627121" cy="1378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4"/>
          <p:cNvGraphicFramePr>
            <a:graphicFrameLocks noChangeAspect="1"/>
          </p:cNvGraphicFramePr>
          <p:nvPr>
            <p:extLst>
              <p:ext uri="{D42A27DB-BD31-4B8C-83A1-F6EECF244321}">
                <p14:modId xmlns:p14="http://schemas.microsoft.com/office/powerpoint/2010/main" val="3887996676"/>
              </p:ext>
            </p:extLst>
          </p:nvPr>
        </p:nvGraphicFramePr>
        <p:xfrm>
          <a:off x="4495800" y="3801663"/>
          <a:ext cx="1627121" cy="1378834"/>
        </p:xfrm>
        <a:graphic>
          <a:graphicData uri="http://schemas.openxmlformats.org/presentationml/2006/ole">
            <mc:AlternateContent xmlns:mc="http://schemas.openxmlformats.org/markup-compatibility/2006">
              <mc:Choice xmlns:v="urn:schemas-microsoft-com:vml" Requires="v">
                <p:oleObj spid="_x0000_s1150" name="Fotografía de Photo Editor" r:id="rId14" imgW="4963218" imgH="3801006" progId="">
                  <p:embed/>
                </p:oleObj>
              </mc:Choice>
              <mc:Fallback>
                <p:oleObj name="Fotografía de Photo Editor" r:id="rId14" imgW="4963218" imgH="380100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3801663"/>
                        <a:ext cx="1627121" cy="1378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
          <p:cNvGraphicFramePr>
            <a:graphicFrameLocks noChangeAspect="1"/>
          </p:cNvGraphicFramePr>
          <p:nvPr>
            <p:extLst>
              <p:ext uri="{D42A27DB-BD31-4B8C-83A1-F6EECF244321}">
                <p14:modId xmlns:p14="http://schemas.microsoft.com/office/powerpoint/2010/main" val="2866522519"/>
              </p:ext>
            </p:extLst>
          </p:nvPr>
        </p:nvGraphicFramePr>
        <p:xfrm>
          <a:off x="4697479" y="3954063"/>
          <a:ext cx="1627121" cy="1378834"/>
        </p:xfrm>
        <a:graphic>
          <a:graphicData uri="http://schemas.openxmlformats.org/presentationml/2006/ole">
            <mc:AlternateContent xmlns:mc="http://schemas.openxmlformats.org/markup-compatibility/2006">
              <mc:Choice xmlns:v="urn:schemas-microsoft-com:vml" Requires="v">
                <p:oleObj spid="_x0000_s1151" name="Fotografía de Photo Editor" r:id="rId15" imgW="4963218" imgH="3801006" progId="">
                  <p:embed/>
                </p:oleObj>
              </mc:Choice>
              <mc:Fallback>
                <p:oleObj name="Fotografía de Photo Editor" r:id="rId15" imgW="4963218" imgH="380100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7479" y="3954063"/>
                        <a:ext cx="1627121" cy="1378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826490" y="4961287"/>
            <a:ext cx="1756974" cy="1169282"/>
          </a:xfrm>
          <a:prstGeom prst="rect">
            <a:avLst/>
          </a:prstGeom>
          <a:ln>
            <a:solidFill>
              <a:schemeClr val="bg1">
                <a:lumMod val="65000"/>
              </a:schemeClr>
            </a:solidFill>
          </a:ln>
        </p:spPr>
      </p:pic>
      <p:pic>
        <p:nvPicPr>
          <p:cNvPr id="46" name="Picture 45"/>
          <p:cNvPicPr/>
          <p:nvPr/>
        </p:nvPicPr>
        <p:blipFill rotWithShape="1">
          <a:blip r:embed="rId17" cstate="email">
            <a:extLst>
              <a:ext uri="{28A0092B-C50C-407E-A947-70E740481C1C}">
                <a14:useLocalDpi xmlns:a14="http://schemas.microsoft.com/office/drawing/2010/main"/>
              </a:ext>
            </a:extLst>
          </a:blip>
          <a:srcRect/>
          <a:stretch/>
        </p:blipFill>
        <p:spPr>
          <a:xfrm>
            <a:off x="6589945" y="4591345"/>
            <a:ext cx="2249256" cy="1413644"/>
          </a:xfrm>
          <a:prstGeom prst="rect">
            <a:avLst/>
          </a:prstGeom>
          <a:ln>
            <a:solidFill>
              <a:schemeClr val="bg1">
                <a:lumMod val="85000"/>
              </a:schemeClr>
            </a:solidFill>
          </a:ln>
        </p:spPr>
      </p:pic>
    </p:spTree>
    <p:extLst>
      <p:ext uri="{BB962C8B-B14F-4D97-AF65-F5344CB8AC3E}">
        <p14:creationId xmlns:p14="http://schemas.microsoft.com/office/powerpoint/2010/main" val="39440689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624"/>
            <a:ext cx="8503661" cy="1143000"/>
          </a:xfrm>
        </p:spPr>
        <p:txBody>
          <a:bodyPr>
            <a:normAutofit/>
          </a:bodyPr>
          <a:lstStyle/>
          <a:p>
            <a:r>
              <a:rPr lang="en-US" dirty="0" smtClean="0"/>
              <a:t>Hazard models for Risk assessment</a:t>
            </a:r>
            <a:endParaRPr lang="en-US" dirty="0"/>
          </a:p>
        </p:txBody>
      </p:sp>
      <p:sp>
        <p:nvSpPr>
          <p:cNvPr id="5" name="Rectangle 3"/>
          <p:cNvSpPr>
            <a:spLocks noGrp="1" noChangeArrowheads="1"/>
          </p:cNvSpPr>
          <p:nvPr>
            <p:ph idx="1"/>
          </p:nvPr>
        </p:nvSpPr>
        <p:spPr>
          <a:xfrm>
            <a:off x="436585" y="1340768"/>
            <a:ext cx="8439150" cy="1872207"/>
          </a:xfrm>
        </p:spPr>
        <p:txBody>
          <a:bodyPr>
            <a:normAutofit fontScale="77500" lnSpcReduction="20000"/>
          </a:bodyPr>
          <a:lstStyle/>
          <a:p>
            <a:pPr>
              <a:lnSpc>
                <a:spcPct val="90000"/>
              </a:lnSpc>
              <a:spcAft>
                <a:spcPts val="600"/>
              </a:spcAft>
            </a:pPr>
            <a:r>
              <a:rPr lang="en-GB" sz="3000" dirty="0" smtClean="0"/>
              <a:t>“Hazard information” are usually used for risk assessment as input to hazard models</a:t>
            </a:r>
          </a:p>
          <a:p>
            <a:pPr>
              <a:lnSpc>
                <a:spcPct val="90000"/>
              </a:lnSpc>
              <a:spcAft>
                <a:spcPts val="600"/>
              </a:spcAft>
            </a:pPr>
            <a:r>
              <a:rPr lang="en-GB" sz="3000" dirty="0" smtClean="0"/>
              <a:t>This is because we need to reconstruct the hazard intensity with its </a:t>
            </a:r>
            <a:r>
              <a:rPr lang="en-GB" sz="3000" b="1" dirty="0" smtClean="0"/>
              <a:t>spatial</a:t>
            </a:r>
            <a:r>
              <a:rPr lang="en-GB" sz="3000" dirty="0" smtClean="0"/>
              <a:t> </a:t>
            </a:r>
            <a:r>
              <a:rPr lang="en-GB" sz="3000" b="1" dirty="0" smtClean="0"/>
              <a:t>variability</a:t>
            </a:r>
            <a:r>
              <a:rPr lang="en-GB" sz="3000" dirty="0" smtClean="0"/>
              <a:t> and </a:t>
            </a:r>
            <a:r>
              <a:rPr lang="en-GB" sz="3000" b="1" dirty="0" smtClean="0"/>
              <a:t>probability </a:t>
            </a:r>
          </a:p>
          <a:p>
            <a:pPr>
              <a:lnSpc>
                <a:spcPct val="90000"/>
              </a:lnSpc>
              <a:spcAft>
                <a:spcPts val="600"/>
              </a:spcAft>
            </a:pPr>
            <a:r>
              <a:rPr lang="en-GB" sz="3000" dirty="0" smtClean="0"/>
              <a:t>From these data, a set of events with </a:t>
            </a:r>
            <a:r>
              <a:rPr lang="en-GB" sz="3000" dirty="0"/>
              <a:t>assigned return </a:t>
            </a:r>
            <a:r>
              <a:rPr lang="en-GB" sz="3000" dirty="0" smtClean="0"/>
              <a:t>periods are modelled</a:t>
            </a:r>
            <a:endParaRPr lang="en-GB" sz="3000" dirty="0"/>
          </a:p>
        </p:txBody>
      </p:sp>
      <p:sp>
        <p:nvSpPr>
          <p:cNvPr id="6" name="Rounded Rectangle 5"/>
          <p:cNvSpPr/>
          <p:nvPr/>
        </p:nvSpPr>
        <p:spPr>
          <a:xfrm>
            <a:off x="251520" y="3328057"/>
            <a:ext cx="6180160" cy="3430937"/>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879" y="3404257"/>
            <a:ext cx="5907565" cy="3294110"/>
          </a:xfrm>
          <a:prstGeom prst="rect">
            <a:avLst/>
          </a:prstGeom>
        </p:spPr>
      </p:pic>
      <p:sp>
        <p:nvSpPr>
          <p:cNvPr id="8" name="Rounded Rectangle 7"/>
          <p:cNvSpPr/>
          <p:nvPr/>
        </p:nvSpPr>
        <p:spPr>
          <a:xfrm>
            <a:off x="6203831" y="5274563"/>
            <a:ext cx="2798003" cy="1568319"/>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smtClean="0"/>
              <a:t>&lt;</a:t>
            </a:r>
            <a:endParaRPr lang="en-GB" sz="2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9527" y="5324539"/>
            <a:ext cx="2701334" cy="1434455"/>
          </a:xfrm>
          <a:prstGeom prst="rect">
            <a:avLst/>
          </a:prstGeom>
        </p:spPr>
      </p:pic>
    </p:spTree>
    <p:extLst>
      <p:ext uri="{BB962C8B-B14F-4D97-AF65-F5344CB8AC3E}">
        <p14:creationId xmlns:p14="http://schemas.microsoft.com/office/powerpoint/2010/main" val="62069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45890" y="12531386"/>
            <a:ext cx="792162" cy="257175"/>
          </a:xfrm>
          <a:prstGeom prst="rect">
            <a:avLst/>
          </a:prstGeom>
          <a:noFill/>
          <a:ln w="9525">
            <a:noFill/>
            <a:miter lim="800000"/>
            <a:headEnd/>
            <a:tailEnd/>
          </a:ln>
        </p:spPr>
      </p:pic>
      <p:sp>
        <p:nvSpPr>
          <p:cNvPr id="3" name="Rectangle 2"/>
          <p:cNvSpPr/>
          <p:nvPr/>
        </p:nvSpPr>
        <p:spPr>
          <a:xfrm>
            <a:off x="323528" y="1187624"/>
            <a:ext cx="7924800" cy="4329607"/>
          </a:xfrm>
          <a:prstGeom prst="rect">
            <a:avLst/>
          </a:prstGeom>
        </p:spPr>
        <p:txBody>
          <a:bodyPr vert="horz" lIns="91440" tIns="45720" rIns="91440" bIns="45720" rtlCol="0">
            <a:normAutofit/>
          </a:bodyPr>
          <a:lstStyle/>
          <a:p>
            <a:pPr marL="457200" indent="-457200">
              <a:spcBef>
                <a:spcPct val="20000"/>
              </a:spcBef>
              <a:spcAft>
                <a:spcPts val="1200"/>
              </a:spcAft>
              <a:buFont typeface="Arial" panose="020B0604020202020204" pitchFamily="34" charset="0"/>
              <a:buChar char="•"/>
            </a:pPr>
            <a:r>
              <a:rPr lang="en-GB" sz="2400" dirty="0"/>
              <a:t>The produced intensity </a:t>
            </a:r>
            <a:r>
              <a:rPr lang="en-GB" sz="2400" dirty="0" err="1"/>
              <a:t>exceedance</a:t>
            </a:r>
            <a:r>
              <a:rPr lang="en-GB" sz="2400" dirty="0"/>
              <a:t> curves are useful (and used) for dimensioning the built environment as well as designing risk reduction interventions:</a:t>
            </a:r>
          </a:p>
          <a:p>
            <a:pPr marL="800100" lvl="1" indent="-342900">
              <a:spcBef>
                <a:spcPct val="20000"/>
              </a:spcBef>
              <a:spcAft>
                <a:spcPts val="1200"/>
              </a:spcAft>
              <a:buFont typeface="Arial" panose="020B0604020202020204" pitchFamily="34" charset="0"/>
              <a:buChar char="•"/>
            </a:pPr>
            <a:r>
              <a:rPr lang="en-GB" sz="2000" dirty="0"/>
              <a:t>Definition of building codes</a:t>
            </a:r>
          </a:p>
          <a:p>
            <a:pPr marL="800100" lvl="1" indent="-342900">
              <a:spcBef>
                <a:spcPct val="20000"/>
              </a:spcBef>
              <a:spcAft>
                <a:spcPts val="1200"/>
              </a:spcAft>
              <a:buFont typeface="Arial" panose="020B0604020202020204" pitchFamily="34" charset="0"/>
              <a:buChar char="•"/>
            </a:pPr>
            <a:r>
              <a:rPr lang="en-GB" sz="2000" dirty="0"/>
              <a:t>Dimensioning of drainage systems</a:t>
            </a:r>
          </a:p>
          <a:p>
            <a:pPr marL="800100" lvl="1" indent="-342900">
              <a:spcBef>
                <a:spcPct val="20000"/>
              </a:spcBef>
              <a:spcAft>
                <a:spcPts val="1200"/>
              </a:spcAft>
              <a:buFont typeface="Arial" panose="020B0604020202020204" pitchFamily="34" charset="0"/>
              <a:buChar char="•"/>
            </a:pPr>
            <a:r>
              <a:rPr lang="en-GB" sz="2000" dirty="0"/>
              <a:t>Design of levees, bridges, breakwater…</a:t>
            </a:r>
          </a:p>
          <a:p>
            <a:pPr marL="800100" lvl="1" indent="-342900">
              <a:spcBef>
                <a:spcPct val="20000"/>
              </a:spcBef>
              <a:spcAft>
                <a:spcPts val="1200"/>
              </a:spcAft>
              <a:buFont typeface="Arial" panose="020B0604020202020204" pitchFamily="34" charset="0"/>
              <a:buChar char="•"/>
            </a:pPr>
            <a:r>
              <a:rPr lang="en-GB" sz="2000" dirty="0"/>
              <a:t>Choice of type and design of telecommunication networks</a:t>
            </a:r>
          </a:p>
          <a:p>
            <a:pPr marL="800100" lvl="1" indent="-342900">
              <a:spcBef>
                <a:spcPct val="20000"/>
              </a:spcBef>
              <a:spcAft>
                <a:spcPts val="1200"/>
              </a:spcAft>
              <a:buFont typeface="Arial" panose="020B0604020202020204" pitchFamily="34" charset="0"/>
              <a:buChar char="•"/>
            </a:pPr>
            <a:r>
              <a:rPr lang="en-GB" sz="2000" dirty="0"/>
              <a:t>Develop land use policies</a:t>
            </a:r>
          </a:p>
          <a:p>
            <a:pPr marL="800100" lvl="1" indent="-342900">
              <a:spcBef>
                <a:spcPct val="20000"/>
              </a:spcBef>
              <a:spcAft>
                <a:spcPts val="1200"/>
              </a:spcAft>
              <a:buFont typeface="Arial" panose="020B0604020202020204" pitchFamily="34" charset="0"/>
              <a:buChar char="•"/>
            </a:pPr>
            <a:r>
              <a:rPr lang="en-GB" sz="2000" dirty="0"/>
              <a:t>Acquire emergency supplies</a:t>
            </a:r>
          </a:p>
        </p:txBody>
      </p:sp>
      <p:sp>
        <p:nvSpPr>
          <p:cNvPr id="8" name="Title 1"/>
          <p:cNvSpPr>
            <a:spLocks noGrp="1"/>
          </p:cNvSpPr>
          <p:nvPr>
            <p:ph type="title"/>
          </p:nvPr>
        </p:nvSpPr>
        <p:spPr>
          <a:xfrm>
            <a:off x="457199" y="44624"/>
            <a:ext cx="8503661" cy="1143000"/>
          </a:xfrm>
        </p:spPr>
        <p:txBody>
          <a:bodyPr>
            <a:normAutofit/>
          </a:bodyPr>
          <a:lstStyle/>
          <a:p>
            <a:r>
              <a:rPr lang="en-US" dirty="0" smtClean="0"/>
              <a:t>Output from hazard models</a:t>
            </a:r>
            <a:endParaRPr lang="en-US" dirty="0"/>
          </a:p>
        </p:txBody>
      </p:sp>
    </p:spTree>
    <p:extLst>
      <p:ext uri="{BB962C8B-B14F-4D97-AF65-F5344CB8AC3E}">
        <p14:creationId xmlns:p14="http://schemas.microsoft.com/office/powerpoint/2010/main" val="267425319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3400" y="457200"/>
            <a:ext cx="8229600" cy="1143000"/>
          </a:xfrm>
          <a:prstGeom prst="rect">
            <a:avLst/>
          </a:prstGeom>
          <a:extLst/>
        </p:spPr>
        <p:txBody>
          <a:bodyPr vert="horz" lIns="91440" tIns="45720" rIns="91440" bIns="45720" rtlCol="0" anchor="ctr">
            <a:normAutofit fontScale="97500"/>
          </a:bodyPr>
          <a:lstStyle>
            <a:lvl1pPr algn="ctr">
              <a:spcBef>
                <a:spcPct val="0"/>
              </a:spcBef>
              <a:buNone/>
              <a:defRPr sz="4400">
                <a:latin typeface="+mj-lt"/>
                <a:ea typeface="+mj-ea"/>
                <a:cs typeface="+mj-cs"/>
              </a:defRPr>
            </a:lvl1pPr>
          </a:lstStyle>
          <a:p>
            <a:r>
              <a:rPr lang="en-GB" dirty="0"/>
              <a:t>Exposed assets</a:t>
            </a:r>
            <a:endParaRPr lang="en-US" dirty="0"/>
          </a:p>
        </p:txBody>
      </p:sp>
      <p:sp>
        <p:nvSpPr>
          <p:cNvPr id="11" name="Rectangle 10"/>
          <p:cNvSpPr/>
          <p:nvPr/>
        </p:nvSpPr>
        <p:spPr>
          <a:xfrm>
            <a:off x="338078" y="1577723"/>
            <a:ext cx="8620244" cy="4770537"/>
          </a:xfrm>
          <a:prstGeom prst="rect">
            <a:avLst/>
          </a:prstGeom>
        </p:spPr>
        <p:txBody>
          <a:bodyPr wrap="square">
            <a:spAutoFit/>
          </a:bodyPr>
          <a:lstStyle/>
          <a:p>
            <a:pPr marL="342900" lvl="1" indent="-342900">
              <a:lnSpc>
                <a:spcPct val="70000"/>
              </a:lnSpc>
              <a:spcBef>
                <a:spcPct val="20000"/>
              </a:spcBef>
              <a:spcAft>
                <a:spcPts val="600"/>
              </a:spcAft>
              <a:buFont typeface="Arial" panose="020B0604020202020204" pitchFamily="34" charset="0"/>
              <a:buChar char="•"/>
            </a:pPr>
            <a:r>
              <a:rPr lang="en-GB" sz="2300" dirty="0"/>
              <a:t>The second part of risk assessment consists in identify and characterize assets susceptible to damage in the occurrence of hazardous events e.g.:</a:t>
            </a:r>
          </a:p>
          <a:p>
            <a:pPr marL="1257300" lvl="4" indent="-342900">
              <a:lnSpc>
                <a:spcPct val="70000"/>
              </a:lnSpc>
              <a:spcBef>
                <a:spcPct val="20000"/>
              </a:spcBef>
              <a:spcAft>
                <a:spcPts val="600"/>
              </a:spcAft>
              <a:buFont typeface="Arial" panose="020B0604020202020204" pitchFamily="34" charset="0"/>
              <a:buChar char="•"/>
            </a:pPr>
            <a:r>
              <a:rPr lang="en-GB" sz="2000" dirty="0"/>
              <a:t>Urban buildings</a:t>
            </a:r>
          </a:p>
          <a:p>
            <a:pPr marL="1257300" lvl="4" indent="-342900">
              <a:lnSpc>
                <a:spcPct val="70000"/>
              </a:lnSpc>
              <a:spcBef>
                <a:spcPct val="20000"/>
              </a:spcBef>
              <a:spcAft>
                <a:spcPts val="600"/>
              </a:spcAft>
              <a:buFont typeface="Arial" panose="020B0604020202020204" pitchFamily="34" charset="0"/>
              <a:buChar char="•"/>
            </a:pPr>
            <a:r>
              <a:rPr lang="en-GB" sz="2000" dirty="0"/>
              <a:t>Urban infrastructure</a:t>
            </a:r>
          </a:p>
          <a:p>
            <a:pPr marL="1257300" lvl="4" indent="-342900">
              <a:lnSpc>
                <a:spcPct val="70000"/>
              </a:lnSpc>
              <a:spcBef>
                <a:spcPct val="20000"/>
              </a:spcBef>
              <a:spcAft>
                <a:spcPts val="600"/>
              </a:spcAft>
              <a:buFont typeface="Arial" panose="020B0604020202020204" pitchFamily="34" charset="0"/>
              <a:buChar char="•"/>
            </a:pPr>
            <a:r>
              <a:rPr lang="en-GB" sz="2000" dirty="0"/>
              <a:t>Rural areas</a:t>
            </a:r>
          </a:p>
          <a:p>
            <a:pPr marL="1257300" lvl="4" indent="-342900">
              <a:lnSpc>
                <a:spcPct val="70000"/>
              </a:lnSpc>
              <a:spcBef>
                <a:spcPct val="20000"/>
              </a:spcBef>
              <a:spcAft>
                <a:spcPts val="600"/>
              </a:spcAft>
              <a:buFont typeface="Arial" panose="020B0604020202020204" pitchFamily="34" charset="0"/>
              <a:buChar char="•"/>
            </a:pPr>
            <a:r>
              <a:rPr lang="en-GB" sz="2000" dirty="0"/>
              <a:t>Infrastructures</a:t>
            </a:r>
          </a:p>
          <a:p>
            <a:pPr marL="1257300" lvl="4" indent="-342900">
              <a:lnSpc>
                <a:spcPct val="70000"/>
              </a:lnSpc>
              <a:spcBef>
                <a:spcPct val="20000"/>
              </a:spcBef>
              <a:spcAft>
                <a:spcPts val="600"/>
              </a:spcAft>
              <a:buFont typeface="Arial" panose="020B0604020202020204" pitchFamily="34" charset="0"/>
              <a:buChar char="•"/>
            </a:pPr>
            <a:r>
              <a:rPr lang="en-GB" sz="2000" dirty="0"/>
              <a:t>Human </a:t>
            </a:r>
            <a:r>
              <a:rPr lang="en-GB" sz="2000" dirty="0" smtClean="0"/>
              <a:t>exposure</a:t>
            </a:r>
            <a:endParaRPr lang="en-GB" sz="2300" dirty="0"/>
          </a:p>
          <a:p>
            <a:pPr marL="342900" lvl="1" indent="-342900">
              <a:lnSpc>
                <a:spcPct val="70000"/>
              </a:lnSpc>
              <a:spcBef>
                <a:spcPct val="20000"/>
              </a:spcBef>
              <a:spcAft>
                <a:spcPts val="600"/>
              </a:spcAft>
              <a:buFont typeface="Arial" panose="020B0604020202020204" pitchFamily="34" charset="0"/>
              <a:buChar char="•"/>
            </a:pPr>
            <a:r>
              <a:rPr lang="en-GB" sz="2300" dirty="0"/>
              <a:t>Typical information needed:</a:t>
            </a:r>
          </a:p>
          <a:p>
            <a:pPr marL="1257300" lvl="4" indent="-342900">
              <a:lnSpc>
                <a:spcPct val="70000"/>
              </a:lnSpc>
              <a:spcBef>
                <a:spcPct val="20000"/>
              </a:spcBef>
              <a:spcAft>
                <a:spcPts val="600"/>
              </a:spcAft>
              <a:buFont typeface="Arial" panose="020B0604020202020204" pitchFamily="34" charset="0"/>
              <a:buChar char="•"/>
            </a:pPr>
            <a:r>
              <a:rPr lang="en-GB" sz="2000" dirty="0"/>
              <a:t>Geographical location</a:t>
            </a:r>
          </a:p>
          <a:p>
            <a:pPr marL="1257300" lvl="4" indent="-342900">
              <a:lnSpc>
                <a:spcPct val="70000"/>
              </a:lnSpc>
              <a:spcBef>
                <a:spcPct val="20000"/>
              </a:spcBef>
              <a:spcAft>
                <a:spcPts val="600"/>
              </a:spcAft>
              <a:buFont typeface="Arial" panose="020B0604020202020204" pitchFamily="34" charset="0"/>
              <a:buChar char="•"/>
            </a:pPr>
            <a:r>
              <a:rPr lang="en-GB" sz="2000" dirty="0"/>
              <a:t>Structural characteristics</a:t>
            </a:r>
          </a:p>
          <a:p>
            <a:pPr marL="1257300" lvl="4" indent="-342900">
              <a:lnSpc>
                <a:spcPct val="70000"/>
              </a:lnSpc>
              <a:spcBef>
                <a:spcPct val="20000"/>
              </a:spcBef>
              <a:spcAft>
                <a:spcPts val="600"/>
              </a:spcAft>
              <a:buFont typeface="Arial" panose="020B0604020202020204" pitchFamily="34" charset="0"/>
              <a:buChar char="•"/>
            </a:pPr>
            <a:r>
              <a:rPr lang="en-GB" sz="2000" dirty="0"/>
              <a:t>Replacement values</a:t>
            </a:r>
          </a:p>
          <a:p>
            <a:pPr marL="1257300" lvl="4" indent="-342900">
              <a:lnSpc>
                <a:spcPct val="70000"/>
              </a:lnSpc>
              <a:spcBef>
                <a:spcPct val="20000"/>
              </a:spcBef>
              <a:spcAft>
                <a:spcPts val="600"/>
              </a:spcAft>
              <a:buFont typeface="Arial" panose="020B0604020202020204" pitchFamily="34" charset="0"/>
              <a:buChar char="•"/>
            </a:pPr>
            <a:r>
              <a:rPr lang="en-GB" sz="2000" dirty="0"/>
              <a:t>Human occupation</a:t>
            </a:r>
          </a:p>
          <a:p>
            <a:pPr marL="1257300" lvl="4" indent="-342900">
              <a:lnSpc>
                <a:spcPct val="70000"/>
              </a:lnSpc>
              <a:spcBef>
                <a:spcPct val="20000"/>
              </a:spcBef>
              <a:spcAft>
                <a:spcPts val="600"/>
              </a:spcAft>
              <a:buFont typeface="Arial" panose="020B0604020202020204" pitchFamily="34" charset="0"/>
              <a:buChar char="•"/>
            </a:pPr>
            <a:r>
              <a:rPr lang="en-GB" sz="2000" dirty="0"/>
              <a:t>Socio-economic characteristics of the occupants</a:t>
            </a:r>
          </a:p>
        </p:txBody>
      </p:sp>
    </p:spTree>
    <p:extLst>
      <p:ext uri="{BB962C8B-B14F-4D97-AF65-F5344CB8AC3E}">
        <p14:creationId xmlns:p14="http://schemas.microsoft.com/office/powerpoint/2010/main" val="3458394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1"/>
          <p:cNvSpPr txBox="1">
            <a:spLocks noChangeArrowheads="1"/>
          </p:cNvSpPr>
          <p:nvPr/>
        </p:nvSpPr>
        <p:spPr bwMode="auto">
          <a:xfrm>
            <a:off x="1567669" y="1625771"/>
            <a:ext cx="7561262" cy="14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lvl="1" indent="-342900">
              <a:lnSpc>
                <a:spcPct val="70000"/>
              </a:lnSpc>
              <a:spcBef>
                <a:spcPct val="20000"/>
              </a:spcBef>
              <a:spcAft>
                <a:spcPts val="600"/>
              </a:spcAft>
              <a:buFont typeface="Arial" panose="020B0604020202020204" pitchFamily="34" charset="0"/>
              <a:buChar char="•"/>
            </a:pPr>
            <a:r>
              <a:rPr lang="en-GB" sz="2300" dirty="0">
                <a:latin typeface="+mn-lt"/>
                <a:ea typeface="+mn-ea"/>
              </a:rPr>
              <a:t>Example of exposure data – high resolution</a:t>
            </a:r>
          </a:p>
          <a:p>
            <a:pPr>
              <a:spcBef>
                <a:spcPts val="1200"/>
              </a:spcBef>
              <a:spcAft>
                <a:spcPts val="1200"/>
              </a:spcAft>
              <a:buFont typeface="Arial" panose="020B0604020202020204" pitchFamily="34" charset="0"/>
              <a:buChar char="•"/>
            </a:pPr>
            <a:endParaRPr lang="en-GB" dirty="0"/>
          </a:p>
          <a:p>
            <a:pPr>
              <a:spcBef>
                <a:spcPts val="1200"/>
              </a:spcBef>
              <a:spcAft>
                <a:spcPts val="1200"/>
              </a:spcAft>
              <a:buFont typeface="Arial" panose="020B0604020202020204" pitchFamily="34" charset="0"/>
              <a:buChar char="•"/>
            </a:pPr>
            <a:endParaRPr lang="en-GB" dirty="0"/>
          </a:p>
        </p:txBody>
      </p:sp>
      <p:pic>
        <p:nvPicPr>
          <p:cNvPr id="2662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0" y="2239962"/>
            <a:ext cx="61928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419475" y="2133600"/>
            <a:ext cx="2665413" cy="996950"/>
          </a:xfrm>
          <a:prstGeom prst="rect">
            <a:avLst/>
          </a:prstGeom>
          <a:solidFill>
            <a:schemeClr val="bg1"/>
          </a:solidFill>
          <a:ln w="25400" cap="flat" cmpd="sng" algn="ctr">
            <a:solidFill>
              <a:schemeClr val="tx1"/>
            </a:solidFill>
            <a:prstDash val="solid"/>
            <a:round/>
            <a:headEnd type="none" w="med" len="med"/>
            <a:tailEnd type="none" w="med" len="med"/>
          </a:ln>
          <a:effectLst/>
          <a:extLst/>
        </p:spPr>
        <p:txBody>
          <a:bodyPr/>
          <a:lstStyle/>
          <a:p>
            <a:pPr>
              <a:defRPr/>
            </a:pPr>
            <a:r>
              <a:rPr lang="en-GB" sz="1200" dirty="0"/>
              <a:t>Type: Reinforced concrete</a:t>
            </a:r>
          </a:p>
          <a:p>
            <a:pPr>
              <a:defRPr/>
            </a:pPr>
            <a:r>
              <a:rPr lang="en-GB" sz="1200" dirty="0">
                <a:latin typeface="Arial" charset="0"/>
                <a:ea typeface="ＭＳ Ｐゴシック" charset="0"/>
              </a:rPr>
              <a:t>Area: 80 </a:t>
            </a:r>
            <a:r>
              <a:rPr lang="en-GB" sz="1200" dirty="0" err="1">
                <a:latin typeface="Arial" charset="0"/>
                <a:ea typeface="ＭＳ Ｐゴシック" charset="0"/>
              </a:rPr>
              <a:t>sqm</a:t>
            </a:r>
            <a:endParaRPr lang="en-GB" sz="1200" dirty="0">
              <a:latin typeface="Arial" charset="0"/>
              <a:ea typeface="ＭＳ Ｐゴシック" charset="0"/>
            </a:endParaRPr>
          </a:p>
          <a:p>
            <a:pPr>
              <a:defRPr/>
            </a:pPr>
            <a:r>
              <a:rPr lang="en-GB" sz="1200" dirty="0">
                <a:latin typeface="Arial" charset="0"/>
                <a:ea typeface="ＭＳ Ｐゴシック" charset="0"/>
              </a:rPr>
              <a:t>Occupancy: 8 people</a:t>
            </a:r>
          </a:p>
          <a:p>
            <a:pPr>
              <a:defRPr/>
            </a:pPr>
            <a:r>
              <a:rPr lang="en-GB" sz="1200" dirty="0">
                <a:latin typeface="Arial" charset="0"/>
                <a:ea typeface="ＭＳ Ｐゴシック" charset="0"/>
              </a:rPr>
              <a:t>Use: Residential</a:t>
            </a:r>
          </a:p>
          <a:p>
            <a:pPr>
              <a:defRPr/>
            </a:pPr>
            <a:r>
              <a:rPr lang="en-GB" sz="1200" dirty="0">
                <a:latin typeface="Arial" charset="0"/>
                <a:ea typeface="ＭＳ Ｐゴシック" charset="0"/>
              </a:rPr>
              <a:t>Value: 20,000 US$</a:t>
            </a:r>
          </a:p>
          <a:p>
            <a:pPr>
              <a:defRPr/>
            </a:pPr>
            <a:endParaRPr lang="en-GB" sz="1200" dirty="0">
              <a:latin typeface="Arial" charset="0"/>
              <a:ea typeface="ＭＳ Ｐゴシック" charset="0"/>
            </a:endParaRPr>
          </a:p>
        </p:txBody>
      </p:sp>
      <p:cxnSp>
        <p:nvCxnSpPr>
          <p:cNvPr id="7" name="Straight Connector 6"/>
          <p:cNvCxnSpPr>
            <a:stCxn id="3" idx="1"/>
            <a:endCxn id="8" idx="0"/>
          </p:cNvCxnSpPr>
          <p:nvPr/>
        </p:nvCxnSpPr>
        <p:spPr bwMode="auto">
          <a:xfrm flipH="1">
            <a:off x="2733675" y="2632075"/>
            <a:ext cx="685800" cy="261937"/>
          </a:xfrm>
          <a:prstGeom prst="line">
            <a:avLst/>
          </a:prstGeom>
          <a:solidFill>
            <a:schemeClr val="accent1"/>
          </a:solidFill>
          <a:ln w="19050" cap="flat" cmpd="sng" algn="ctr">
            <a:solidFill>
              <a:schemeClr val="tx1"/>
            </a:solidFill>
            <a:prstDash val="solid"/>
            <a:round/>
            <a:headEnd type="none" w="med" len="med"/>
            <a:tailEnd type="none" w="med" len="med"/>
          </a:ln>
          <a:effectLst/>
          <a:extLst/>
        </p:spPr>
      </p:cxnSp>
      <p:sp>
        <p:nvSpPr>
          <p:cNvPr id="8" name="Parallelogram 7"/>
          <p:cNvSpPr/>
          <p:nvPr/>
        </p:nvSpPr>
        <p:spPr bwMode="auto">
          <a:xfrm rot="3385425">
            <a:off x="2628107" y="2870993"/>
            <a:ext cx="122238" cy="104775"/>
          </a:xfrm>
          <a:prstGeom prst="parallelogram">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a:latin typeface="Arial" charset="0"/>
              <a:ea typeface="ＭＳ Ｐゴシック" charset="0"/>
            </a:endParaRPr>
          </a:p>
        </p:txBody>
      </p:sp>
      <p:sp>
        <p:nvSpPr>
          <p:cNvPr id="20" name="Rectangle 19"/>
          <p:cNvSpPr/>
          <p:nvPr/>
        </p:nvSpPr>
        <p:spPr bwMode="auto">
          <a:xfrm>
            <a:off x="4572000" y="4211637"/>
            <a:ext cx="4572000" cy="996950"/>
          </a:xfrm>
          <a:prstGeom prst="rect">
            <a:avLst/>
          </a:prstGeom>
          <a:solidFill>
            <a:schemeClr val="bg1"/>
          </a:solidFill>
          <a:ln w="25400" cap="flat" cmpd="sng" algn="ctr">
            <a:solidFill>
              <a:schemeClr val="tx1"/>
            </a:solidFill>
            <a:prstDash val="solid"/>
            <a:round/>
            <a:headEnd type="none" w="med" len="med"/>
            <a:tailEnd type="none" w="med" len="med"/>
          </a:ln>
          <a:effectLst/>
          <a:extLst/>
        </p:spPr>
        <p:txBody>
          <a:bodyPr/>
          <a:lstStyle/>
          <a:p>
            <a:pPr>
              <a:defRPr/>
            </a:pPr>
            <a:r>
              <a:rPr lang="en-GB" sz="1200" dirty="0"/>
              <a:t>Type: Precast reinforced concrete frame with masonry infill walls</a:t>
            </a:r>
          </a:p>
          <a:p>
            <a:pPr>
              <a:defRPr/>
            </a:pPr>
            <a:r>
              <a:rPr lang="en-GB" sz="1200" dirty="0">
                <a:latin typeface="Arial" charset="0"/>
                <a:ea typeface="ＭＳ Ｐゴシック" charset="0"/>
              </a:rPr>
              <a:t>Area: 200 </a:t>
            </a:r>
            <a:r>
              <a:rPr lang="en-GB" sz="1200" dirty="0" err="1">
                <a:latin typeface="Arial" charset="0"/>
                <a:ea typeface="ＭＳ Ｐゴシック" charset="0"/>
              </a:rPr>
              <a:t>sqm</a:t>
            </a:r>
            <a:endParaRPr lang="en-GB" sz="1200" dirty="0">
              <a:latin typeface="Arial" charset="0"/>
              <a:ea typeface="ＭＳ Ｐゴシック" charset="0"/>
            </a:endParaRPr>
          </a:p>
          <a:p>
            <a:pPr>
              <a:defRPr/>
            </a:pPr>
            <a:r>
              <a:rPr lang="en-GB" sz="1200" dirty="0">
                <a:latin typeface="Arial" charset="0"/>
                <a:ea typeface="ＭＳ Ｐゴシック" charset="0"/>
              </a:rPr>
              <a:t>Occupancy: 100 people</a:t>
            </a:r>
          </a:p>
          <a:p>
            <a:pPr>
              <a:defRPr/>
            </a:pPr>
            <a:r>
              <a:rPr lang="en-GB" sz="1200" dirty="0">
                <a:latin typeface="Arial" charset="0"/>
                <a:ea typeface="ＭＳ Ｐゴシック" charset="0"/>
              </a:rPr>
              <a:t>Use: Mixed (residential and offices)</a:t>
            </a:r>
          </a:p>
          <a:p>
            <a:pPr>
              <a:defRPr/>
            </a:pPr>
            <a:r>
              <a:rPr lang="en-GB" sz="1200" dirty="0">
                <a:latin typeface="Arial" charset="0"/>
                <a:ea typeface="ＭＳ Ｐゴシック" charset="0"/>
              </a:rPr>
              <a:t>Value: 100,000 US$</a:t>
            </a:r>
          </a:p>
          <a:p>
            <a:pPr>
              <a:defRPr/>
            </a:pPr>
            <a:endParaRPr lang="en-GB" sz="1200" dirty="0">
              <a:latin typeface="Arial" charset="0"/>
              <a:ea typeface="ＭＳ Ｐゴシック" charset="0"/>
            </a:endParaRPr>
          </a:p>
        </p:txBody>
      </p:sp>
      <p:cxnSp>
        <p:nvCxnSpPr>
          <p:cNvPr id="21" name="Straight Connector 20"/>
          <p:cNvCxnSpPr>
            <a:stCxn id="20" idx="1"/>
            <a:endCxn id="22" idx="0"/>
          </p:cNvCxnSpPr>
          <p:nvPr/>
        </p:nvCxnSpPr>
        <p:spPr bwMode="auto">
          <a:xfrm flipH="1">
            <a:off x="3886200" y="4710112"/>
            <a:ext cx="685800" cy="261938"/>
          </a:xfrm>
          <a:prstGeom prst="line">
            <a:avLst/>
          </a:prstGeom>
          <a:solidFill>
            <a:schemeClr val="accent1"/>
          </a:solidFill>
          <a:ln w="19050" cap="flat" cmpd="sng" algn="ctr">
            <a:solidFill>
              <a:schemeClr val="tx1"/>
            </a:solidFill>
            <a:prstDash val="solid"/>
            <a:round/>
            <a:headEnd type="none" w="med" len="med"/>
            <a:tailEnd type="none" w="med" len="med"/>
          </a:ln>
          <a:effectLst/>
          <a:extLst/>
        </p:spPr>
      </p:cxnSp>
      <p:sp>
        <p:nvSpPr>
          <p:cNvPr id="22" name="Parallelogram 21"/>
          <p:cNvSpPr/>
          <p:nvPr/>
        </p:nvSpPr>
        <p:spPr bwMode="auto">
          <a:xfrm rot="3385425">
            <a:off x="3780632" y="4949031"/>
            <a:ext cx="122237" cy="104775"/>
          </a:xfrm>
          <a:prstGeom prst="parallelogram">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a:latin typeface="Arial" charset="0"/>
              <a:ea typeface="ＭＳ Ｐゴシック" charset="0"/>
            </a:endParaRPr>
          </a:p>
        </p:txBody>
      </p:sp>
      <p:sp>
        <p:nvSpPr>
          <p:cNvPr id="11" name="Title 1"/>
          <p:cNvSpPr txBox="1">
            <a:spLocks/>
          </p:cNvSpPr>
          <p:nvPr/>
        </p:nvSpPr>
        <p:spPr bwMode="auto">
          <a:xfrm>
            <a:off x="533400" y="457200"/>
            <a:ext cx="8229600" cy="1143000"/>
          </a:xfrm>
          <a:prstGeom prst="rect">
            <a:avLst/>
          </a:prstGeom>
          <a:extLst/>
        </p:spPr>
        <p:txBody>
          <a:bodyPr vert="horz" lIns="91440" tIns="45720" rIns="91440" bIns="45720" rtlCol="0" anchor="ctr">
            <a:normAutofit fontScale="90000" lnSpcReduction="20000"/>
          </a:bodyPr>
          <a:lstStyle>
            <a:defPPr>
              <a:defRPr lang="en-US"/>
            </a:defPPr>
            <a:lvl1pPr algn="ctr">
              <a:spcBef>
                <a:spcPct val="0"/>
              </a:spcBef>
              <a:buNone/>
              <a:defRPr sz="4400">
                <a:latin typeface="+mj-lt"/>
                <a:ea typeface="+mj-ea"/>
                <a:cs typeface="+mj-cs"/>
              </a:defRPr>
            </a:lvl1pPr>
          </a:lstStyle>
          <a:p>
            <a:r>
              <a:rPr lang="en-GB" dirty="0"/>
              <a:t>Exposed assets</a:t>
            </a:r>
          </a:p>
          <a:p>
            <a:r>
              <a:rPr lang="en-GB" dirty="0"/>
              <a:t>examples</a:t>
            </a:r>
            <a:endParaRPr lang="en-US" dirty="0"/>
          </a:p>
        </p:txBody>
      </p:sp>
    </p:spTree>
    <p:extLst>
      <p:ext uri="{BB962C8B-B14F-4D97-AF65-F5344CB8AC3E}">
        <p14:creationId xmlns:p14="http://schemas.microsoft.com/office/powerpoint/2010/main" val="340189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hazard to consequence: vulnerability curves</a:t>
            </a:r>
            <a:endParaRPr lang="en-US" dirty="0"/>
          </a:p>
        </p:txBody>
      </p:sp>
      <p:sp>
        <p:nvSpPr>
          <p:cNvPr id="5" name="Rectangle 3"/>
          <p:cNvSpPr>
            <a:spLocks noGrp="1" noChangeArrowheads="1"/>
          </p:cNvSpPr>
          <p:nvPr>
            <p:ph idx="1"/>
          </p:nvPr>
        </p:nvSpPr>
        <p:spPr>
          <a:xfrm>
            <a:off x="436585" y="1700808"/>
            <a:ext cx="8439150" cy="4824536"/>
          </a:xfrm>
        </p:spPr>
        <p:txBody>
          <a:bodyPr>
            <a:noAutofit/>
          </a:bodyPr>
          <a:lstStyle/>
          <a:p>
            <a:pPr>
              <a:lnSpc>
                <a:spcPct val="90000"/>
              </a:lnSpc>
              <a:spcAft>
                <a:spcPts val="600"/>
              </a:spcAft>
            </a:pPr>
            <a:r>
              <a:rPr lang="en-GB" sz="2300" dirty="0" smtClean="0"/>
              <a:t>The modelled hazard events are combined with the exposed assets through the use of vulnerability curves</a:t>
            </a:r>
          </a:p>
          <a:p>
            <a:pPr>
              <a:lnSpc>
                <a:spcPct val="90000"/>
              </a:lnSpc>
              <a:spcAft>
                <a:spcPts val="600"/>
              </a:spcAft>
            </a:pPr>
            <a:endParaRPr lang="en-GB" sz="2300" dirty="0"/>
          </a:p>
          <a:p>
            <a:pPr>
              <a:lnSpc>
                <a:spcPct val="90000"/>
              </a:lnSpc>
              <a:spcAft>
                <a:spcPts val="600"/>
              </a:spcAft>
            </a:pPr>
            <a:endParaRPr lang="en-GB" sz="2300" dirty="0" smtClean="0"/>
          </a:p>
          <a:p>
            <a:pPr>
              <a:lnSpc>
                <a:spcPct val="90000"/>
              </a:lnSpc>
              <a:spcAft>
                <a:spcPts val="600"/>
              </a:spcAft>
            </a:pPr>
            <a:endParaRPr lang="en-GB" sz="2300" dirty="0"/>
          </a:p>
          <a:p>
            <a:pPr>
              <a:lnSpc>
                <a:spcPct val="90000"/>
              </a:lnSpc>
              <a:spcAft>
                <a:spcPts val="600"/>
              </a:spcAft>
            </a:pPr>
            <a:endParaRPr lang="en-GB" sz="2300" dirty="0" smtClean="0"/>
          </a:p>
          <a:p>
            <a:pPr>
              <a:lnSpc>
                <a:spcPct val="90000"/>
              </a:lnSpc>
              <a:spcAft>
                <a:spcPts val="600"/>
              </a:spcAft>
            </a:pPr>
            <a:endParaRPr lang="en-GB" sz="2300" dirty="0"/>
          </a:p>
          <a:p>
            <a:pPr>
              <a:lnSpc>
                <a:spcPct val="90000"/>
              </a:lnSpc>
              <a:spcAft>
                <a:spcPts val="600"/>
              </a:spcAft>
            </a:pPr>
            <a:endParaRPr lang="en-GB" sz="2300" dirty="0" smtClean="0"/>
          </a:p>
          <a:p>
            <a:pPr>
              <a:lnSpc>
                <a:spcPct val="90000"/>
              </a:lnSpc>
              <a:spcAft>
                <a:spcPts val="600"/>
              </a:spcAft>
            </a:pPr>
            <a:endParaRPr lang="en-GB" sz="2300" dirty="0"/>
          </a:p>
          <a:p>
            <a:pPr>
              <a:lnSpc>
                <a:spcPct val="90000"/>
              </a:lnSpc>
              <a:spcBef>
                <a:spcPts val="0"/>
              </a:spcBef>
            </a:pPr>
            <a:r>
              <a:rPr lang="en-GB" sz="2300" dirty="0" smtClean="0"/>
              <a:t>The results of hazard models thus contain a spatial description of the physical </a:t>
            </a:r>
            <a:r>
              <a:rPr lang="en-GB" sz="2300" dirty="0"/>
              <a:t>quantity describing the </a:t>
            </a:r>
            <a:r>
              <a:rPr lang="en-GB" sz="2300" b="1" dirty="0"/>
              <a:t>hazard</a:t>
            </a:r>
            <a:r>
              <a:rPr lang="en-GB" sz="2300" dirty="0"/>
              <a:t> </a:t>
            </a:r>
            <a:r>
              <a:rPr lang="en-GB" sz="2300" b="1" dirty="0"/>
              <a:t>intensity according to the vulnerability </a:t>
            </a:r>
            <a:r>
              <a:rPr lang="en-GB" sz="2300" b="1" dirty="0" smtClean="0"/>
              <a:t>curves</a:t>
            </a:r>
            <a:endParaRPr lang="en-GB" sz="2300" b="1" dirty="0"/>
          </a:p>
        </p:txBody>
      </p:sp>
      <p:sp>
        <p:nvSpPr>
          <p:cNvPr id="4" name="Rounded Rectangle 3"/>
          <p:cNvSpPr/>
          <p:nvPr/>
        </p:nvSpPr>
        <p:spPr>
          <a:xfrm>
            <a:off x="1403648" y="2420888"/>
            <a:ext cx="6482042" cy="3200400"/>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56048" y="2560036"/>
            <a:ext cx="6172200" cy="3048000"/>
          </a:xfrm>
          <a:prstGeom prst="rect">
            <a:avLst/>
          </a:prstGeom>
        </p:spPr>
      </p:pic>
    </p:spTree>
    <p:extLst>
      <p:ext uri="{BB962C8B-B14F-4D97-AF65-F5344CB8AC3E}">
        <p14:creationId xmlns:p14="http://schemas.microsoft.com/office/powerpoint/2010/main" val="204423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pic>
        <p:nvPicPr>
          <p:cNvPr id="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967" y="3810623"/>
            <a:ext cx="2226207" cy="1922633"/>
          </a:xfrm>
          <a:prstGeom prst="rect">
            <a:avLst/>
          </a:prstGeom>
          <a:noFill/>
          <a:ln w="12700">
            <a:noFill/>
            <a:miter lim="800000"/>
            <a:headEnd type="none" w="sm" len="sm"/>
            <a:tailEnd type="none" w="sm" len="sm"/>
          </a:ln>
          <a:effectLst/>
          <a:scene3d>
            <a:camera prst="orthographicFront">
              <a:rot lat="3000000" lon="2400000" rev="1800000"/>
            </a:camera>
            <a:lightRig rig="threePt" dir="t"/>
          </a:scene3d>
        </p:spPr>
      </p:pic>
      <p:pic>
        <p:nvPicPr>
          <p:cNvPr id="51" name="Picture 5" descr="Loss Exceedence probability - one ev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1" y="3643772"/>
            <a:ext cx="3505200" cy="2013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48" name="Picture 8"/>
          <p:cNvPicPr>
            <a:picLocks noChangeAspect="1" noChangeArrowheads="1"/>
          </p:cNvPicPr>
          <p:nvPr/>
        </p:nvPicPr>
        <p:blipFill>
          <a:blip r:embed="rId5" cstate="email">
            <a:clrChange>
              <a:clrFrom>
                <a:srgbClr val="C0C0C0"/>
              </a:clrFrom>
              <a:clrTo>
                <a:srgbClr val="C0C0C0">
                  <a:alpha val="0"/>
                </a:srgbClr>
              </a:clrTo>
            </a:clrChange>
            <a:extLst>
              <a:ext uri="{28A0092B-C50C-407E-A947-70E740481C1C}">
                <a14:useLocalDpi xmlns:a14="http://schemas.microsoft.com/office/drawing/2010/main"/>
              </a:ext>
            </a:extLst>
          </a:blip>
          <a:srcRect/>
          <a:stretch>
            <a:fillRect/>
          </a:stretch>
        </p:blipFill>
        <p:spPr bwMode="auto">
          <a:xfrm>
            <a:off x="1661767" y="3624120"/>
            <a:ext cx="2171603" cy="1922667"/>
          </a:xfrm>
          <a:prstGeom prst="rect">
            <a:avLst/>
          </a:prstGeom>
          <a:noFill/>
          <a:ln w="12700">
            <a:solidFill>
              <a:schemeClr val="bg1"/>
            </a:solidFill>
            <a:miter lim="800000"/>
            <a:headEnd/>
            <a:tailEnd/>
          </a:ln>
          <a:effectLst/>
          <a:scene3d>
            <a:camera prst="orthographicFront">
              <a:rot lat="3000000" lon="2400000" rev="1800000"/>
            </a:camera>
            <a:lightRig rig="threePt" dir="t"/>
          </a:scene3d>
        </p:spPr>
      </p:pic>
      <p:pic>
        <p:nvPicPr>
          <p:cNvPr id="10" name="Picture 8"/>
          <p:cNvPicPr>
            <a:picLocks noChangeAspect="1" noChangeArrowheads="1"/>
          </p:cNvPicPr>
          <p:nvPr/>
        </p:nvPicPr>
        <p:blipFill>
          <a:blip r:embed="rId5" cstate="email">
            <a:clrChange>
              <a:clrFrom>
                <a:srgbClr val="C0C0C0"/>
              </a:clrFrom>
              <a:clrTo>
                <a:srgbClr val="C0C0C0">
                  <a:alpha val="0"/>
                </a:srgbClr>
              </a:clrTo>
            </a:clrChange>
            <a:extLst>
              <a:ext uri="{28A0092B-C50C-407E-A947-70E740481C1C}">
                <a14:useLocalDpi xmlns:a14="http://schemas.microsoft.com/office/drawing/2010/main"/>
              </a:ext>
            </a:extLst>
          </a:blip>
          <a:srcRect/>
          <a:stretch>
            <a:fillRect/>
          </a:stretch>
        </p:blipFill>
        <p:spPr bwMode="auto">
          <a:xfrm>
            <a:off x="1638397" y="3142456"/>
            <a:ext cx="2171603" cy="1922667"/>
          </a:xfrm>
          <a:prstGeom prst="rect">
            <a:avLst/>
          </a:prstGeom>
          <a:noFill/>
          <a:ln w="12700">
            <a:solidFill>
              <a:schemeClr val="bg1"/>
            </a:solidFill>
            <a:miter lim="800000"/>
            <a:headEnd/>
            <a:tailEnd/>
          </a:ln>
          <a:effectLst/>
          <a:scene3d>
            <a:camera prst="orthographicFront">
              <a:rot lat="3000000" lon="2400000" rev="1800000"/>
            </a:camera>
            <a:lightRig rig="threePt" dir="t"/>
          </a:scene3d>
        </p:spPr>
      </p:pic>
      <p:pic>
        <p:nvPicPr>
          <p:cNvPr id="11" name="Picture 5" descr="Loss Exceedence probability - one ev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142456"/>
            <a:ext cx="3505200" cy="2013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5" cstate="email">
            <a:clrChange>
              <a:clrFrom>
                <a:srgbClr val="C0C0C0"/>
              </a:clrFrom>
              <a:clrTo>
                <a:srgbClr val="C0C0C0">
                  <a:alpha val="0"/>
                </a:srgbClr>
              </a:clrTo>
            </a:clrChange>
            <a:extLst>
              <a:ext uri="{28A0092B-C50C-407E-A947-70E740481C1C}">
                <a14:useLocalDpi xmlns:a14="http://schemas.microsoft.com/office/drawing/2010/main"/>
              </a:ext>
            </a:extLst>
          </a:blip>
          <a:srcRect/>
          <a:stretch>
            <a:fillRect/>
          </a:stretch>
        </p:blipFill>
        <p:spPr bwMode="auto">
          <a:xfrm>
            <a:off x="1752600" y="2761456"/>
            <a:ext cx="2171603" cy="1922667"/>
          </a:xfrm>
          <a:prstGeom prst="rect">
            <a:avLst/>
          </a:prstGeom>
          <a:noFill/>
          <a:ln w="12700">
            <a:solidFill>
              <a:schemeClr val="bg1"/>
            </a:solidFill>
            <a:miter lim="800000"/>
            <a:headEnd/>
            <a:tailEnd/>
          </a:ln>
          <a:effectLst/>
          <a:scene3d>
            <a:camera prst="orthographicFront">
              <a:rot lat="3000000" lon="2400000" rev="1800000"/>
            </a:camera>
            <a:lightRig rig="threePt" dir="t"/>
          </a:scene3d>
        </p:spPr>
      </p:pic>
      <p:pic>
        <p:nvPicPr>
          <p:cNvPr id="13" name="Picture 5" descr="Loss Exceedence probability - one ev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761456"/>
            <a:ext cx="3505200" cy="2013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5" cstate="email">
            <a:clrChange>
              <a:clrFrom>
                <a:srgbClr val="C0C0C0"/>
              </a:clrFrom>
              <a:clrTo>
                <a:srgbClr val="C0C0C0">
                  <a:alpha val="0"/>
                </a:srgbClr>
              </a:clrTo>
            </a:clrChange>
            <a:extLst>
              <a:ext uri="{28A0092B-C50C-407E-A947-70E740481C1C}">
                <a14:useLocalDpi xmlns:a14="http://schemas.microsoft.com/office/drawing/2010/main"/>
              </a:ext>
            </a:extLst>
          </a:blip>
          <a:srcRect/>
          <a:stretch>
            <a:fillRect/>
          </a:stretch>
        </p:blipFill>
        <p:spPr bwMode="auto">
          <a:xfrm>
            <a:off x="1828800" y="2304256"/>
            <a:ext cx="2171603" cy="1922667"/>
          </a:xfrm>
          <a:prstGeom prst="rect">
            <a:avLst/>
          </a:prstGeom>
          <a:noFill/>
          <a:ln w="12700">
            <a:solidFill>
              <a:schemeClr val="bg1"/>
            </a:solidFill>
            <a:miter lim="800000"/>
            <a:headEnd/>
            <a:tailEnd/>
          </a:ln>
          <a:effectLst/>
          <a:scene3d>
            <a:camera prst="orthographicFront">
              <a:rot lat="3000000" lon="2400000" rev="1800000"/>
            </a:camera>
            <a:lightRig rig="threePt" dir="t"/>
          </a:scene3d>
        </p:spPr>
      </p:pic>
      <p:pic>
        <p:nvPicPr>
          <p:cNvPr id="15" name="Picture 5" descr="Loss Exceedence probability - one ev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2304256"/>
            <a:ext cx="3505200" cy="20132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6" name="Rectangle 2"/>
          <p:cNvSpPr>
            <a:spLocks noGrp="1" noChangeArrowheads="1"/>
          </p:cNvSpPr>
          <p:nvPr>
            <p:ph type="title"/>
          </p:nvPr>
        </p:nvSpPr>
        <p:spPr>
          <a:xfrm>
            <a:off x="683568" y="220476"/>
            <a:ext cx="8229600" cy="9906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fontAlgn="auto">
              <a:lnSpc>
                <a:spcPct val="80000"/>
              </a:lnSpc>
              <a:spcAft>
                <a:spcPts val="0"/>
              </a:spcAft>
            </a:pPr>
            <a:r>
              <a:rPr lang="en-GB" sz="4000" dirty="0"/>
              <a:t>Probabilistic Risk Assessment</a:t>
            </a: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14600" y="3845092"/>
            <a:ext cx="5048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19450" y="4076700"/>
            <a:ext cx="41052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ttore 1 2"/>
          <p:cNvCxnSpPr/>
          <p:nvPr/>
        </p:nvCxnSpPr>
        <p:spPr>
          <a:xfrm flipV="1">
            <a:off x="4572000" y="5943600"/>
            <a:ext cx="0" cy="457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ttore 1 17"/>
          <p:cNvCxnSpPr/>
          <p:nvPr/>
        </p:nvCxnSpPr>
        <p:spPr>
          <a:xfrm flipH="1">
            <a:off x="3200400" y="5943600"/>
            <a:ext cx="1371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Ovale 8"/>
          <p:cNvSpPr/>
          <p:nvPr/>
        </p:nvSpPr>
        <p:spPr>
          <a:xfrm>
            <a:off x="4526280" y="590550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8600" y="1241901"/>
            <a:ext cx="85918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ts val="1200"/>
              </a:spcBef>
              <a:spcAft>
                <a:spcPts val="1200"/>
              </a:spcAft>
              <a:buFont typeface="Arial" panose="020B0604020202020204" pitchFamily="34" charset="0"/>
              <a:buChar char="•"/>
            </a:pPr>
            <a:r>
              <a:rPr lang="en-GB" dirty="0">
                <a:latin typeface="Arial" panose="020B0604020202020204" pitchFamily="34" charset="0"/>
                <a:ea typeface="MS PGothic" panose="020B0600070205080204" pitchFamily="34" charset="-128"/>
              </a:rPr>
              <a:t>The risk is then calculated by combining all the events, with their probability, and the correlated losses, which will also have an associated </a:t>
            </a:r>
            <a:r>
              <a:rPr lang="en-GB" dirty="0" err="1">
                <a:latin typeface="Arial" panose="020B0604020202020204" pitchFamily="34" charset="0"/>
                <a:ea typeface="MS PGothic" panose="020B0600070205080204" pitchFamily="34" charset="-128"/>
              </a:rPr>
              <a:t>exceedance</a:t>
            </a:r>
            <a:r>
              <a:rPr lang="en-GB" dirty="0">
                <a:latin typeface="Arial" panose="020B0604020202020204" pitchFamily="34" charset="0"/>
                <a:ea typeface="MS PGothic" panose="020B0600070205080204" pitchFamily="34" charset="-128"/>
              </a:rPr>
              <a:t> probability</a:t>
            </a:r>
          </a:p>
        </p:txBody>
      </p:sp>
    </p:spTree>
    <p:extLst>
      <p:ext uri="{BB962C8B-B14F-4D97-AF65-F5344CB8AC3E}">
        <p14:creationId xmlns:p14="http://schemas.microsoft.com/office/powerpoint/2010/main" val="3106937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5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
                                        <p:tgtEl>
                                          <p:spTgt spid="24"/>
                                        </p:tgtEl>
                                      </p:cBhvr>
                                    </p:animEffect>
                                  </p:childTnLst>
                                </p:cTn>
                              </p:par>
                            </p:childTnLst>
                          </p:cTn>
                        </p:par>
                        <p:par>
                          <p:cTn id="39" fill="hold">
                            <p:stCondLst>
                              <p:cond delay="510"/>
                            </p:stCondLst>
                            <p:childTnLst>
                              <p:par>
                                <p:cTn id="40" presetID="22" presetClass="entr" presetSubtype="2"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442758" y="1905000"/>
            <a:ext cx="6482042" cy="4724400"/>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298" y="2057400"/>
            <a:ext cx="5889403" cy="3163450"/>
          </a:xfrm>
          <a:prstGeom prst="rect">
            <a:avLst/>
          </a:prstGeom>
        </p:spPr>
      </p:pic>
      <p:sp>
        <p:nvSpPr>
          <p:cNvPr id="29" name="TextBox 28"/>
          <p:cNvSpPr txBox="1"/>
          <p:nvPr/>
        </p:nvSpPr>
        <p:spPr>
          <a:xfrm>
            <a:off x="2755900" y="4495800"/>
            <a:ext cx="306494" cy="369332"/>
          </a:xfrm>
          <a:prstGeom prst="rect">
            <a:avLst/>
          </a:prstGeom>
          <a:noFill/>
        </p:spPr>
        <p:txBody>
          <a:bodyPr wrap="none" rtlCol="0">
            <a:spAutoFit/>
          </a:bodyPr>
          <a:lstStyle/>
          <a:p>
            <a:r>
              <a:rPr lang="en-GB" b="1" dirty="0" smtClean="0">
                <a:solidFill>
                  <a:srgbClr val="0097E0"/>
                </a:solidFill>
                <a:latin typeface="Source Sans Pro" panose="020B0503030403020204" pitchFamily="34" charset="0"/>
              </a:rPr>
              <a:t>1</a:t>
            </a:r>
            <a:endParaRPr lang="en-GB" b="1" dirty="0">
              <a:solidFill>
                <a:srgbClr val="0097E0"/>
              </a:solidFill>
              <a:latin typeface="Source Sans Pro" panose="020B0503030403020204" pitchFamily="34" charset="0"/>
            </a:endParaRPr>
          </a:p>
        </p:txBody>
      </p:sp>
      <p:sp>
        <p:nvSpPr>
          <p:cNvPr id="30" name="TextBox 29"/>
          <p:cNvSpPr txBox="1"/>
          <p:nvPr/>
        </p:nvSpPr>
        <p:spPr>
          <a:xfrm>
            <a:off x="3733800" y="4495800"/>
            <a:ext cx="292100" cy="369332"/>
          </a:xfrm>
          <a:prstGeom prst="rect">
            <a:avLst/>
          </a:prstGeom>
          <a:noFill/>
        </p:spPr>
        <p:txBody>
          <a:bodyPr wrap="square" rtlCol="0">
            <a:spAutoFit/>
          </a:bodyPr>
          <a:lstStyle/>
          <a:p>
            <a:r>
              <a:rPr lang="en-GB" b="1" dirty="0">
                <a:solidFill>
                  <a:srgbClr val="0097E0"/>
                </a:solidFill>
                <a:latin typeface="Source Sans Pro" panose="020B0503030403020204" pitchFamily="34" charset="0"/>
              </a:rPr>
              <a:t>2</a:t>
            </a:r>
          </a:p>
        </p:txBody>
      </p:sp>
      <p:sp>
        <p:nvSpPr>
          <p:cNvPr id="31" name="TextBox 30"/>
          <p:cNvSpPr txBox="1"/>
          <p:nvPr/>
        </p:nvSpPr>
        <p:spPr>
          <a:xfrm>
            <a:off x="5080000" y="4495800"/>
            <a:ext cx="306494" cy="369332"/>
          </a:xfrm>
          <a:prstGeom prst="rect">
            <a:avLst/>
          </a:prstGeom>
          <a:noFill/>
        </p:spPr>
        <p:txBody>
          <a:bodyPr wrap="none" rtlCol="0">
            <a:spAutoFit/>
          </a:bodyPr>
          <a:lstStyle/>
          <a:p>
            <a:r>
              <a:rPr lang="en-GB" b="1" dirty="0">
                <a:solidFill>
                  <a:srgbClr val="0097E0"/>
                </a:solidFill>
                <a:latin typeface="Source Sans Pro" panose="020B0503030403020204" pitchFamily="34" charset="0"/>
              </a:rPr>
              <a:t>3</a:t>
            </a:r>
          </a:p>
        </p:txBody>
      </p:sp>
      <p:sp>
        <p:nvSpPr>
          <p:cNvPr id="32" name="TextBox 31"/>
          <p:cNvSpPr txBox="1"/>
          <p:nvPr/>
        </p:nvSpPr>
        <p:spPr>
          <a:xfrm>
            <a:off x="6298350" y="4495800"/>
            <a:ext cx="306494" cy="369332"/>
          </a:xfrm>
          <a:prstGeom prst="rect">
            <a:avLst/>
          </a:prstGeom>
          <a:noFill/>
        </p:spPr>
        <p:txBody>
          <a:bodyPr wrap="none" rtlCol="0">
            <a:spAutoFit/>
          </a:bodyPr>
          <a:lstStyle/>
          <a:p>
            <a:r>
              <a:rPr lang="en-GB" b="1" dirty="0">
                <a:solidFill>
                  <a:srgbClr val="0097E0"/>
                </a:solidFill>
                <a:latin typeface="Source Sans Pro" panose="020B0503030403020204" pitchFamily="34" charset="0"/>
              </a:rPr>
              <a:t>4</a:t>
            </a:r>
          </a:p>
        </p:txBody>
      </p:sp>
      <p:sp>
        <p:nvSpPr>
          <p:cNvPr id="33" name="TextBox 32"/>
          <p:cNvSpPr txBox="1"/>
          <p:nvPr/>
        </p:nvSpPr>
        <p:spPr>
          <a:xfrm>
            <a:off x="2749550" y="5525650"/>
            <a:ext cx="4641850" cy="954107"/>
          </a:xfrm>
          <a:prstGeom prst="rect">
            <a:avLst/>
          </a:prstGeom>
          <a:noFill/>
          <a:ln>
            <a:solidFill>
              <a:srgbClr val="FFC000"/>
            </a:solidFill>
          </a:ln>
        </p:spPr>
        <p:txBody>
          <a:bodyPr wrap="square" rtlCol="0">
            <a:spAutoFit/>
          </a:bodyPr>
          <a:lstStyle/>
          <a:p>
            <a:r>
              <a:rPr lang="en-GB" sz="1400" b="1" dirty="0" smtClean="0">
                <a:latin typeface="Source Sans Pro" panose="020B0503030403020204" pitchFamily="34" charset="0"/>
              </a:rPr>
              <a:t>1 = high probability and low or moderate losses</a:t>
            </a:r>
          </a:p>
          <a:p>
            <a:r>
              <a:rPr lang="en-GB" sz="1400" b="1" dirty="0" smtClean="0">
                <a:latin typeface="Source Sans Pro" panose="020B0503030403020204" pitchFamily="34" charset="0"/>
              </a:rPr>
              <a:t>2 </a:t>
            </a:r>
            <a:r>
              <a:rPr lang="en-GB" sz="1400" b="1" dirty="0">
                <a:latin typeface="Source Sans Pro" panose="020B0503030403020204" pitchFamily="34" charset="0"/>
              </a:rPr>
              <a:t>= </a:t>
            </a:r>
            <a:r>
              <a:rPr lang="en-GB" sz="1400" b="1" dirty="0" smtClean="0">
                <a:latin typeface="Source Sans Pro" panose="020B0503030403020204" pitchFamily="34" charset="0"/>
              </a:rPr>
              <a:t>medium </a:t>
            </a:r>
            <a:r>
              <a:rPr lang="en-GB" sz="1400" b="1" dirty="0">
                <a:latin typeface="Source Sans Pro" panose="020B0503030403020204" pitchFamily="34" charset="0"/>
              </a:rPr>
              <a:t>probability and </a:t>
            </a:r>
            <a:r>
              <a:rPr lang="en-GB" sz="1400" b="1" dirty="0" smtClean="0">
                <a:latin typeface="Source Sans Pro" panose="020B0503030403020204" pitchFamily="34" charset="0"/>
              </a:rPr>
              <a:t>moderate or high </a:t>
            </a:r>
            <a:r>
              <a:rPr lang="en-GB" sz="1400" b="1" dirty="0">
                <a:latin typeface="Source Sans Pro" panose="020B0503030403020204" pitchFamily="34" charset="0"/>
              </a:rPr>
              <a:t>losses</a:t>
            </a:r>
          </a:p>
          <a:p>
            <a:r>
              <a:rPr lang="en-GB" sz="1400" b="1" dirty="0" smtClean="0">
                <a:latin typeface="Source Sans Pro" panose="020B0503030403020204" pitchFamily="34" charset="0"/>
              </a:rPr>
              <a:t>3 </a:t>
            </a:r>
            <a:r>
              <a:rPr lang="en-GB" sz="1400" b="1" dirty="0">
                <a:latin typeface="Source Sans Pro" panose="020B0503030403020204" pitchFamily="34" charset="0"/>
              </a:rPr>
              <a:t>= </a:t>
            </a:r>
            <a:r>
              <a:rPr lang="en-GB" sz="1400" b="1" dirty="0" smtClean="0">
                <a:latin typeface="Source Sans Pro" panose="020B0503030403020204" pitchFamily="34" charset="0"/>
              </a:rPr>
              <a:t>low probability </a:t>
            </a:r>
            <a:r>
              <a:rPr lang="en-GB" sz="1400" b="1" dirty="0">
                <a:latin typeface="Source Sans Pro" panose="020B0503030403020204" pitchFamily="34" charset="0"/>
              </a:rPr>
              <a:t>and </a:t>
            </a:r>
            <a:r>
              <a:rPr lang="en-GB" sz="1400" b="1" dirty="0" smtClean="0">
                <a:latin typeface="Source Sans Pro" panose="020B0503030403020204" pitchFamily="34" charset="0"/>
              </a:rPr>
              <a:t>high </a:t>
            </a:r>
            <a:r>
              <a:rPr lang="en-GB" sz="1400" b="1" dirty="0">
                <a:latin typeface="Source Sans Pro" panose="020B0503030403020204" pitchFamily="34" charset="0"/>
              </a:rPr>
              <a:t>losses</a:t>
            </a:r>
          </a:p>
          <a:p>
            <a:r>
              <a:rPr lang="en-GB" sz="1400" b="1" dirty="0" smtClean="0">
                <a:latin typeface="Source Sans Pro" panose="020B0503030403020204" pitchFamily="34" charset="0"/>
              </a:rPr>
              <a:t>4 </a:t>
            </a:r>
            <a:r>
              <a:rPr lang="en-GB" sz="1400" b="1" dirty="0">
                <a:latin typeface="Source Sans Pro" panose="020B0503030403020204" pitchFamily="34" charset="0"/>
              </a:rPr>
              <a:t>= </a:t>
            </a:r>
            <a:r>
              <a:rPr lang="en-GB" sz="1400" b="1" dirty="0" smtClean="0">
                <a:latin typeface="Source Sans Pro" panose="020B0503030403020204" pitchFamily="34" charset="0"/>
              </a:rPr>
              <a:t>low probability </a:t>
            </a:r>
            <a:r>
              <a:rPr lang="en-GB" sz="1400" b="1" dirty="0">
                <a:latin typeface="Source Sans Pro" panose="020B0503030403020204" pitchFamily="34" charset="0"/>
              </a:rPr>
              <a:t>and </a:t>
            </a:r>
            <a:r>
              <a:rPr lang="en-GB" sz="1400" b="1" dirty="0" smtClean="0">
                <a:latin typeface="Source Sans Pro" panose="020B0503030403020204" pitchFamily="34" charset="0"/>
              </a:rPr>
              <a:t>very high losses</a:t>
            </a:r>
            <a:endParaRPr lang="en-GB" sz="1400" b="1" dirty="0">
              <a:latin typeface="Source Sans Pro" panose="020B0503030403020204" pitchFamily="34" charset="0"/>
            </a:endParaRPr>
          </a:p>
        </p:txBody>
      </p:sp>
      <p:sp>
        <p:nvSpPr>
          <p:cNvPr id="14" name="Rectangle 2"/>
          <p:cNvSpPr>
            <a:spLocks noGrp="1" noChangeArrowheads="1"/>
          </p:cNvSpPr>
          <p:nvPr>
            <p:ph type="title"/>
          </p:nvPr>
        </p:nvSpPr>
        <p:spPr>
          <a:xfrm>
            <a:off x="683568" y="422176"/>
            <a:ext cx="8229600" cy="9906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fontAlgn="auto">
              <a:lnSpc>
                <a:spcPct val="80000"/>
              </a:lnSpc>
              <a:spcAft>
                <a:spcPts val="0"/>
              </a:spcAft>
            </a:pPr>
            <a:r>
              <a:rPr lang="en-GB" sz="4000" dirty="0" smtClean="0"/>
              <a:t>Use of probabilistic </a:t>
            </a:r>
            <a:r>
              <a:rPr lang="en-GB" sz="4000" dirty="0"/>
              <a:t>Risk Assessment</a:t>
            </a:r>
          </a:p>
        </p:txBody>
      </p:sp>
    </p:spTree>
    <p:extLst>
      <p:ext uri="{BB962C8B-B14F-4D97-AF65-F5344CB8AC3E}">
        <p14:creationId xmlns:p14="http://schemas.microsoft.com/office/powerpoint/2010/main" val="1134249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lvl="0"/>
            <a:r>
              <a:rPr lang="en-US" dirty="0" smtClean="0"/>
              <a:t>Two categories of risk information</a:t>
            </a:r>
          </a:p>
          <a:p>
            <a:pPr lvl="1"/>
            <a:r>
              <a:rPr lang="en-US" dirty="0" smtClean="0"/>
              <a:t>for </a:t>
            </a:r>
            <a:r>
              <a:rPr lang="en-US" dirty="0"/>
              <a:t>calculation of the risks before disasters </a:t>
            </a:r>
            <a:r>
              <a:rPr lang="en-US" dirty="0" smtClean="0"/>
              <a:t>occur</a:t>
            </a:r>
            <a:endParaRPr lang="en-US" dirty="0"/>
          </a:p>
          <a:p>
            <a:pPr lvl="1"/>
            <a:r>
              <a:rPr lang="en-US" dirty="0" smtClean="0"/>
              <a:t>documenting </a:t>
            </a:r>
            <a:r>
              <a:rPr lang="en-US" dirty="0"/>
              <a:t>the losses after a </a:t>
            </a:r>
            <a:r>
              <a:rPr lang="en-US" dirty="0" smtClean="0"/>
              <a:t>disaster</a:t>
            </a:r>
          </a:p>
          <a:p>
            <a:r>
              <a:rPr lang="en-US" dirty="0" smtClean="0"/>
              <a:t>Describe each, then identify areas that could be improved through greater standardization</a:t>
            </a:r>
            <a:endParaRPr lang="en-US" dirty="0"/>
          </a:p>
          <a:p>
            <a:r>
              <a:rPr lang="en-US" dirty="0" smtClean="0"/>
              <a:t> Two areas of issues and needs</a:t>
            </a:r>
          </a:p>
          <a:p>
            <a:pPr lvl="1"/>
            <a:r>
              <a:rPr lang="en-US" dirty="0" smtClean="0"/>
              <a:t>Hazard-related (can be addressed by WMO TCs)</a:t>
            </a:r>
          </a:p>
          <a:p>
            <a:pPr lvl="1"/>
            <a:r>
              <a:rPr lang="en-US" dirty="0" smtClean="0"/>
              <a:t>Non-hazard-related (other mechanism needed)</a:t>
            </a:r>
          </a:p>
          <a:p>
            <a:endParaRPr lang="en-US" dirty="0" smtClean="0"/>
          </a:p>
          <a:p>
            <a:pPr lvl="1"/>
            <a:endParaRPr lang="en-US" dirty="0"/>
          </a:p>
          <a:p>
            <a:endParaRPr lang="en-US" dirty="0"/>
          </a:p>
        </p:txBody>
      </p:sp>
    </p:spTree>
    <p:extLst>
      <p:ext uri="{BB962C8B-B14F-4D97-AF65-F5344CB8AC3E}">
        <p14:creationId xmlns:p14="http://schemas.microsoft.com/office/powerpoint/2010/main" val="370109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45890" y="12531386"/>
            <a:ext cx="792162" cy="257175"/>
          </a:xfrm>
          <a:prstGeom prst="rect">
            <a:avLst/>
          </a:prstGeom>
          <a:noFill/>
          <a:ln w="9525">
            <a:noFill/>
            <a:miter lim="800000"/>
            <a:headEnd/>
            <a:tailEnd/>
          </a:ln>
        </p:spPr>
      </p:pic>
      <p:sp>
        <p:nvSpPr>
          <p:cNvPr id="3" name="Rectangle 2"/>
          <p:cNvSpPr/>
          <p:nvPr/>
        </p:nvSpPr>
        <p:spPr>
          <a:xfrm>
            <a:off x="611560" y="1556792"/>
            <a:ext cx="7924800" cy="4761656"/>
          </a:xfrm>
          <a:prstGeom prst="rect">
            <a:avLst/>
          </a:prstGeom>
        </p:spPr>
        <p:txBody>
          <a:bodyPr vert="horz" lIns="91440" tIns="45720" rIns="91440" bIns="45720" rtlCol="0">
            <a:normAutofit/>
          </a:bodyPr>
          <a:lstStyle/>
          <a:p>
            <a:pPr marL="342900" indent="-342900">
              <a:spcAft>
                <a:spcPts val="1200"/>
              </a:spcAft>
              <a:buFont typeface="Arial" panose="020B0604020202020204" pitchFamily="34" charset="0"/>
              <a:buChar char="•"/>
            </a:pPr>
            <a:r>
              <a:rPr lang="en-US" sz="2400" dirty="0"/>
              <a:t>Carrying out a probabilistic risk assessment requires a considerable amount of data that will be the input to build hazard, exposure and </a:t>
            </a:r>
            <a:r>
              <a:rPr lang="en-US" sz="2400" dirty="0" smtClean="0"/>
              <a:t>vulnerability</a:t>
            </a:r>
          </a:p>
          <a:p>
            <a:pPr marL="342900" indent="-342900">
              <a:spcAft>
                <a:spcPts val="1200"/>
              </a:spcAft>
              <a:buFont typeface="Arial" panose="020B0604020202020204" pitchFamily="34" charset="0"/>
              <a:buChar char="•"/>
            </a:pPr>
            <a:r>
              <a:rPr lang="en-US" sz="2400" dirty="0" smtClean="0"/>
              <a:t>Usually</a:t>
            </a:r>
            <a:r>
              <a:rPr lang="en-US" sz="2400" dirty="0"/>
              <a:t>, “hazard information” (e.g. from Met Offices) are used </a:t>
            </a:r>
            <a:r>
              <a:rPr lang="en-GB" sz="2400" dirty="0" smtClean="0"/>
              <a:t>as </a:t>
            </a:r>
            <a:r>
              <a:rPr lang="en-GB" sz="2400" dirty="0"/>
              <a:t>input to hazard </a:t>
            </a:r>
            <a:r>
              <a:rPr lang="en-GB" sz="2400" dirty="0" smtClean="0"/>
              <a:t>models</a:t>
            </a:r>
          </a:p>
          <a:p>
            <a:pPr marL="342900" indent="-342900">
              <a:spcAft>
                <a:spcPts val="1200"/>
              </a:spcAft>
              <a:buFont typeface="Arial" panose="020B0604020202020204" pitchFamily="34" charset="0"/>
              <a:buChar char="•"/>
            </a:pPr>
            <a:r>
              <a:rPr lang="en-US" sz="2400" dirty="0"/>
              <a:t>In general, it important that those input data are collected/measured, and made available to risk modelers </a:t>
            </a:r>
            <a:endParaRPr lang="en-GB" sz="2400" dirty="0" smtClean="0"/>
          </a:p>
          <a:p>
            <a:pPr marL="342900" indent="-342900">
              <a:spcAft>
                <a:spcPts val="1200"/>
              </a:spcAft>
              <a:buFont typeface="Arial" panose="020B0604020202020204" pitchFamily="34" charset="0"/>
              <a:buChar char="•"/>
            </a:pPr>
            <a:r>
              <a:rPr lang="en-GB" sz="2400" dirty="0" smtClean="0"/>
              <a:t>The hazard models cannot be replaced by punctual measures because we need </a:t>
            </a:r>
            <a:r>
              <a:rPr lang="en-GB" sz="2400" dirty="0"/>
              <a:t>to reconstruct the intensity of the hazard with its </a:t>
            </a:r>
            <a:r>
              <a:rPr lang="en-GB" sz="2400" b="1" dirty="0"/>
              <a:t>spatial variability </a:t>
            </a:r>
            <a:r>
              <a:rPr lang="en-GB" sz="2400" dirty="0"/>
              <a:t>and </a:t>
            </a:r>
            <a:r>
              <a:rPr lang="en-GB" sz="2400" b="1" dirty="0" smtClean="0"/>
              <a:t>probability</a:t>
            </a:r>
            <a:endParaRPr lang="en-GB" sz="2400" dirty="0"/>
          </a:p>
        </p:txBody>
      </p:sp>
      <p:sp>
        <p:nvSpPr>
          <p:cNvPr id="8" name="Title 1"/>
          <p:cNvSpPr>
            <a:spLocks noGrp="1"/>
          </p:cNvSpPr>
          <p:nvPr>
            <p:ph type="title"/>
          </p:nvPr>
        </p:nvSpPr>
        <p:spPr>
          <a:xfrm>
            <a:off x="179512" y="269776"/>
            <a:ext cx="8503661" cy="1143000"/>
          </a:xfrm>
        </p:spPr>
        <p:txBody>
          <a:bodyPr>
            <a:normAutofit fontScale="90000"/>
          </a:bodyPr>
          <a:lstStyle/>
          <a:p>
            <a:r>
              <a:rPr lang="en-US" dirty="0" smtClean="0"/>
              <a:t>Hazard information for Risk assessment</a:t>
            </a:r>
            <a:br>
              <a:rPr lang="en-US" dirty="0" smtClean="0"/>
            </a:br>
            <a:r>
              <a:rPr lang="en-US" dirty="0" smtClean="0"/>
              <a:t>Summary</a:t>
            </a:r>
            <a:endParaRPr lang="en-US" dirty="0"/>
          </a:p>
        </p:txBody>
      </p:sp>
    </p:spTree>
    <p:extLst>
      <p:ext uri="{BB962C8B-B14F-4D97-AF65-F5344CB8AC3E}">
        <p14:creationId xmlns:p14="http://schemas.microsoft.com/office/powerpoint/2010/main" val="339956154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Disaster data</a:t>
            </a:r>
          </a:p>
          <a:p>
            <a:pPr marL="914400" lvl="1" indent="-514350">
              <a:buFont typeface="+mj-lt"/>
              <a:buAutoNum type="arabicPeriod"/>
            </a:pPr>
            <a:r>
              <a:rPr lang="en-US" dirty="0" smtClean="0"/>
              <a:t>Improved standards for identifying and characterizing different types of hazard events</a:t>
            </a:r>
          </a:p>
          <a:p>
            <a:pPr marL="1314450" lvl="2" indent="-514350"/>
            <a:r>
              <a:rPr lang="en-US" dirty="0" smtClean="0"/>
              <a:t>Cascading hazards (e.g. cyclone-&gt;rain-&gt;landslide)</a:t>
            </a:r>
          </a:p>
          <a:p>
            <a:pPr marL="1314450" lvl="2" indent="-514350"/>
            <a:r>
              <a:rPr lang="en-US" dirty="0" smtClean="0"/>
              <a:t>Standardized definitions (e.g. different types of floods)</a:t>
            </a:r>
          </a:p>
          <a:p>
            <a:pPr marL="1314450" lvl="2" indent="-514350"/>
            <a:r>
              <a:rPr lang="en-US" dirty="0" smtClean="0"/>
              <a:t>Characterization (hazard-specific standards for specifying magnitude, duration, location and timing)</a:t>
            </a:r>
          </a:p>
          <a:p>
            <a:pPr marL="1314450" lvl="2" indent="-514350"/>
            <a:r>
              <a:rPr lang="en-US" dirty="0" smtClean="0"/>
              <a:t>Hazard event databases using a common event identification system</a:t>
            </a:r>
          </a:p>
        </p:txBody>
      </p:sp>
    </p:spTree>
    <p:extLst>
      <p:ext uri="{BB962C8B-B14F-4D97-AF65-F5344CB8AC3E}">
        <p14:creationId xmlns:p14="http://schemas.microsoft.com/office/powerpoint/2010/main" val="239787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r>
              <a:rPr lang="en-US" dirty="0" smtClean="0"/>
              <a:t>  Disaster data</a:t>
            </a:r>
          </a:p>
          <a:p>
            <a:pPr marL="971550" lvl="1" indent="-514350">
              <a:buFont typeface="+mj-lt"/>
              <a:buAutoNum type="arabicPeriod" startAt="2"/>
            </a:pPr>
            <a:r>
              <a:rPr lang="en-US" dirty="0" smtClean="0"/>
              <a:t>Procedures for more systematic official designation of hazard events in real-time</a:t>
            </a:r>
          </a:p>
          <a:p>
            <a:pPr marL="1371600" lvl="2" indent="-514350"/>
            <a:r>
              <a:rPr lang="en-US" dirty="0" smtClean="0"/>
              <a:t>Who the designated authority is in a country</a:t>
            </a:r>
          </a:p>
          <a:p>
            <a:pPr marL="1371600" lvl="2" indent="-514350"/>
            <a:r>
              <a:rPr lang="en-US" dirty="0" smtClean="0"/>
              <a:t>How the designations are to be framed (i.e. hazard names, numbers or other conventions)</a:t>
            </a:r>
          </a:p>
          <a:p>
            <a:pPr marL="1371600" lvl="2" indent="-514350"/>
            <a:r>
              <a:rPr lang="en-US" dirty="0" smtClean="0"/>
              <a:t>How the information is made public</a:t>
            </a:r>
          </a:p>
          <a:p>
            <a:pPr marL="1371600" lvl="2" indent="-514350"/>
            <a:r>
              <a:rPr lang="en-US" dirty="0" smtClean="0"/>
              <a:t>How discrepancies are retroactively corrected</a:t>
            </a:r>
          </a:p>
          <a:p>
            <a:pPr marL="1371600" lvl="2" indent="-514350"/>
            <a:r>
              <a:rPr lang="en-US" dirty="0" smtClean="0"/>
              <a:t>Reconciliation of designations across borders during hazard events affecting multiple countries</a:t>
            </a:r>
            <a:endParaRPr lang="en-US" dirty="0"/>
          </a:p>
        </p:txBody>
      </p:sp>
    </p:spTree>
    <p:extLst>
      <p:ext uri="{BB962C8B-B14F-4D97-AF65-F5344CB8AC3E}">
        <p14:creationId xmlns:p14="http://schemas.microsoft.com/office/powerpoint/2010/main" val="80226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pPr marL="514350" lvl="1" indent="-514350">
              <a:buFont typeface="Arial" panose="020B0604020202020204" pitchFamily="34" charset="0"/>
              <a:buChar char="•"/>
            </a:pPr>
            <a:r>
              <a:rPr lang="en-US" dirty="0" smtClean="0"/>
              <a:t>Disaster data</a:t>
            </a:r>
          </a:p>
          <a:p>
            <a:pPr marL="914400" lvl="2" indent="-514350">
              <a:buFont typeface="+mj-lt"/>
              <a:buAutoNum type="arabicPeriod" startAt="3"/>
            </a:pPr>
            <a:r>
              <a:rPr lang="en-US" dirty="0" smtClean="0"/>
              <a:t>Integration of hazard-related standards with other standards</a:t>
            </a:r>
          </a:p>
          <a:p>
            <a:pPr marL="1371600" lvl="3" indent="-514350">
              <a:buFont typeface="Arial" panose="020B0604020202020204" pitchFamily="34" charset="0"/>
              <a:buChar char="•"/>
            </a:pPr>
            <a:r>
              <a:rPr lang="en-US" dirty="0" smtClean="0"/>
              <a:t>Indexing system for disaster events (e.g. GLIDE)</a:t>
            </a:r>
          </a:p>
          <a:p>
            <a:pPr marL="1371600" lvl="3" indent="-514350">
              <a:buFont typeface="Arial" panose="020B0604020202020204" pitchFamily="34" charset="0"/>
              <a:buChar char="•"/>
            </a:pPr>
            <a:r>
              <a:rPr lang="en-US" dirty="0" smtClean="0"/>
              <a:t>Number and definitions of core parameters (e.g. sex- and age-disaggregated mortality, physical asset losses and damages and their economic equivalencies, etc.)</a:t>
            </a:r>
          </a:p>
          <a:p>
            <a:pPr marL="1371600" lvl="3" indent="-514350">
              <a:buFont typeface="Arial" panose="020B0604020202020204" pitchFamily="34" charset="0"/>
              <a:buChar char="•"/>
            </a:pPr>
            <a:r>
              <a:rPr lang="en-US" dirty="0" smtClean="0"/>
              <a:t>For loss assessment and reporting (i.e. primary data collection) </a:t>
            </a:r>
          </a:p>
          <a:p>
            <a:pPr marL="1371600" lvl="3" indent="-514350">
              <a:buFont typeface="Arial" panose="020B0604020202020204" pitchFamily="34" charset="0"/>
              <a:buChar char="•"/>
            </a:pPr>
            <a:r>
              <a:rPr lang="en-US" dirty="0" smtClean="0"/>
              <a:t>Methods for the estimation of economic losses</a:t>
            </a:r>
          </a:p>
          <a:p>
            <a:pPr marL="1371600" lvl="3" indent="-514350">
              <a:buFont typeface="Arial" panose="020B0604020202020204" pitchFamily="34" charset="0"/>
              <a:buChar char="•"/>
            </a:pPr>
            <a:r>
              <a:rPr lang="en-US" dirty="0" smtClean="0"/>
              <a:t>Data access</a:t>
            </a:r>
          </a:p>
          <a:p>
            <a:pPr marL="1371600" lvl="3" indent="-514350">
              <a:buFont typeface="Arial" panose="020B0604020202020204" pitchFamily="34" charset="0"/>
              <a:buChar char="•"/>
            </a:pPr>
            <a:r>
              <a:rPr lang="en-US" dirty="0" smtClean="0"/>
              <a:t>Quality control</a:t>
            </a:r>
          </a:p>
        </p:txBody>
      </p:sp>
    </p:spTree>
    <p:extLst>
      <p:ext uri="{BB962C8B-B14F-4D97-AF65-F5344CB8AC3E}">
        <p14:creationId xmlns:p14="http://schemas.microsoft.com/office/powerpoint/2010/main" val="159112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4997152"/>
          </a:xfrm>
        </p:spPr>
        <p:txBody>
          <a:bodyPr>
            <a:normAutofit fontScale="92500"/>
          </a:bodyPr>
          <a:lstStyle/>
          <a:p>
            <a:pPr marL="514350" lvl="1" indent="-514350">
              <a:buFont typeface="Arial" panose="020B0604020202020204" pitchFamily="34" charset="0"/>
              <a:buChar char="•"/>
            </a:pPr>
            <a:r>
              <a:rPr lang="en-US" sz="3300" dirty="0"/>
              <a:t>Hazard </a:t>
            </a:r>
            <a:r>
              <a:rPr lang="en-US" sz="3300" dirty="0" smtClean="0"/>
              <a:t>information for </a:t>
            </a:r>
            <a:r>
              <a:rPr lang="en-US" sz="3300" dirty="0"/>
              <a:t>risk assessment</a:t>
            </a:r>
          </a:p>
          <a:p>
            <a:pPr marL="0" indent="0">
              <a:buNone/>
            </a:pPr>
            <a:r>
              <a:rPr lang="en-US" sz="2800" dirty="0" smtClean="0"/>
              <a:t>1. Guidelines </a:t>
            </a:r>
            <a:r>
              <a:rPr lang="en-US" sz="2800" dirty="0"/>
              <a:t>and standards for probabilistic hazard and risk </a:t>
            </a:r>
            <a:r>
              <a:rPr lang="en-US" sz="2800" dirty="0" smtClean="0"/>
              <a:t>assessments</a:t>
            </a:r>
            <a:endParaRPr lang="en-GB" sz="2800" dirty="0"/>
          </a:p>
          <a:p>
            <a:pPr marL="857250" lvl="1" indent="-457200">
              <a:buFont typeface="Arial" panose="020B0604020202020204" pitchFamily="34" charset="0"/>
              <a:buChar char="•"/>
            </a:pPr>
            <a:r>
              <a:rPr lang="en-US" sz="2400" dirty="0" smtClean="0"/>
              <a:t>Risk </a:t>
            </a:r>
            <a:r>
              <a:rPr lang="en-US" sz="2400" dirty="0"/>
              <a:t>assessment is one of the key indicators of progress for the Hyogo Framework for </a:t>
            </a:r>
            <a:r>
              <a:rPr lang="en-US" sz="2400" dirty="0" smtClean="0"/>
              <a:t>Action</a:t>
            </a:r>
          </a:p>
          <a:p>
            <a:pPr marL="857250" lvl="1" indent="-457200">
              <a:buFont typeface="Arial" panose="020B0604020202020204" pitchFamily="34" charset="0"/>
              <a:buChar char="•"/>
            </a:pPr>
            <a:r>
              <a:rPr lang="en-US" sz="2400" dirty="0" smtClean="0"/>
              <a:t>No </a:t>
            </a:r>
            <a:r>
              <a:rPr lang="en-US" sz="2400" dirty="0"/>
              <a:t>general indication for assessing the quality of a probabilistic hazard and risk assessment, nor for identifying the minimum requirement for such </a:t>
            </a:r>
            <a:r>
              <a:rPr lang="en-US" sz="2400" dirty="0" smtClean="0"/>
              <a:t>assessment</a:t>
            </a:r>
          </a:p>
          <a:p>
            <a:pPr marL="857250" lvl="1" indent="-457200">
              <a:buFont typeface="Arial" panose="020B0604020202020204" pitchFamily="34" charset="0"/>
              <a:buChar char="•"/>
            </a:pPr>
            <a:r>
              <a:rPr lang="en-US" sz="2400" dirty="0" smtClean="0"/>
              <a:t>Without </a:t>
            </a:r>
            <a:r>
              <a:rPr lang="en-US" sz="2400" dirty="0"/>
              <a:t>such information, resources </a:t>
            </a:r>
            <a:r>
              <a:rPr lang="en-US" sz="2400" dirty="0" smtClean="0"/>
              <a:t>might be used to </a:t>
            </a:r>
            <a:r>
              <a:rPr lang="en-US" sz="2400" dirty="0"/>
              <a:t>produce sub-standard or uninformative risk </a:t>
            </a:r>
            <a:r>
              <a:rPr lang="en-US" sz="2400" dirty="0" smtClean="0"/>
              <a:t>assessments… </a:t>
            </a:r>
          </a:p>
          <a:p>
            <a:pPr marL="857250" lvl="1" indent="-457200">
              <a:buFont typeface="Arial" panose="020B0604020202020204" pitchFamily="34" charset="0"/>
              <a:buChar char="•"/>
            </a:pPr>
            <a:r>
              <a:rPr lang="en-US" sz="2400" dirty="0" smtClean="0"/>
              <a:t>Such </a:t>
            </a:r>
            <a:r>
              <a:rPr lang="en-US" sz="2400" dirty="0"/>
              <a:t>guidelines would require extensive consultation with various institutions</a:t>
            </a:r>
            <a:r>
              <a:rPr lang="en-US" sz="2400" dirty="0" smtClean="0"/>
              <a:t>.</a:t>
            </a:r>
          </a:p>
        </p:txBody>
      </p:sp>
    </p:spTree>
    <p:extLst>
      <p:ext uri="{BB962C8B-B14F-4D97-AF65-F5344CB8AC3E}">
        <p14:creationId xmlns:p14="http://schemas.microsoft.com/office/powerpoint/2010/main" val="310397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pPr marL="514350" lvl="1" indent="-514350">
              <a:buFont typeface="Arial" panose="020B0604020202020204" pitchFamily="34" charset="0"/>
              <a:buChar char="•"/>
            </a:pPr>
            <a:r>
              <a:rPr lang="en-US" sz="3100" dirty="0"/>
              <a:t>Hazard </a:t>
            </a:r>
            <a:r>
              <a:rPr lang="en-US" sz="3200" dirty="0"/>
              <a:t>information </a:t>
            </a:r>
            <a:r>
              <a:rPr lang="en-US" sz="3100" dirty="0" smtClean="0"/>
              <a:t>for </a:t>
            </a:r>
            <a:r>
              <a:rPr lang="en-US" sz="3100" dirty="0"/>
              <a:t>risk assessment</a:t>
            </a:r>
          </a:p>
          <a:p>
            <a:pPr marL="0" lvl="0" indent="0">
              <a:buNone/>
            </a:pPr>
            <a:r>
              <a:rPr lang="en-US" sz="2400" dirty="0" smtClean="0"/>
              <a:t>2. Baseline data produced, updated and made available for hazard modeling</a:t>
            </a:r>
            <a:endParaRPr lang="en-GB" sz="2400" dirty="0" smtClean="0"/>
          </a:p>
          <a:p>
            <a:pPr marL="857250" lvl="1" indent="-457200">
              <a:buFont typeface="Arial" panose="020B0604020202020204" pitchFamily="34" charset="0"/>
              <a:buChar char="•"/>
            </a:pPr>
            <a:r>
              <a:rPr lang="en-US" sz="2000" dirty="0" smtClean="0"/>
              <a:t>Baseline data, such as topographic, land cover or bathymetric data have to be systematically produced and updated, with different spatial resolutions and information on their accuracy, and made available for hazard and risk modeling </a:t>
            </a:r>
            <a:endParaRPr lang="en-GB" sz="2000" dirty="0" smtClean="0"/>
          </a:p>
        </p:txBody>
      </p:sp>
    </p:spTree>
    <p:extLst>
      <p:ext uri="{BB962C8B-B14F-4D97-AF65-F5344CB8AC3E}">
        <p14:creationId xmlns:p14="http://schemas.microsoft.com/office/powerpoint/2010/main" val="200885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4997152"/>
          </a:xfrm>
        </p:spPr>
        <p:txBody>
          <a:bodyPr>
            <a:normAutofit fontScale="85000" lnSpcReduction="10000"/>
          </a:bodyPr>
          <a:lstStyle/>
          <a:p>
            <a:pPr marL="514350" lvl="1" indent="-514350">
              <a:buFont typeface="Arial" panose="020B0604020202020204" pitchFamily="34" charset="0"/>
              <a:buChar char="•"/>
            </a:pPr>
            <a:r>
              <a:rPr lang="en-US" sz="4400" dirty="0"/>
              <a:t>Hazard information for risk assessment</a:t>
            </a:r>
          </a:p>
          <a:p>
            <a:pPr marL="0" lvl="0" indent="0">
              <a:buNone/>
            </a:pPr>
            <a:r>
              <a:rPr lang="en-US" sz="2800" dirty="0" smtClean="0"/>
              <a:t>3. Time </a:t>
            </a:r>
            <a:r>
              <a:rPr lang="en-US" sz="2800" dirty="0"/>
              <a:t>series of hydro-meteorological data systematically collected and stored, following standardized (or quality-controlled, consistent) formats</a:t>
            </a:r>
            <a:endParaRPr lang="en-GB" sz="2800" dirty="0"/>
          </a:p>
          <a:p>
            <a:pPr lvl="1">
              <a:buFont typeface="Arial" panose="020B0604020202020204" pitchFamily="34" charset="0"/>
              <a:buChar char="•"/>
            </a:pPr>
            <a:r>
              <a:rPr lang="en-US" sz="2400" dirty="0"/>
              <a:t>Time series of hydro-meteorological data (e.g. rainfall, flow discharges, wind gusts etc.) should be systematically and continuously collected, as they should cover a good temporal span to be used in the analysis. </a:t>
            </a:r>
            <a:endParaRPr lang="en-US" sz="2400" dirty="0" smtClean="0"/>
          </a:p>
          <a:p>
            <a:pPr lvl="1">
              <a:buFont typeface="Arial" panose="020B0604020202020204" pitchFamily="34" charset="0"/>
              <a:buChar char="•"/>
            </a:pPr>
            <a:r>
              <a:rPr lang="en-US" sz="2400" dirty="0" smtClean="0"/>
              <a:t>Data </a:t>
            </a:r>
            <a:r>
              <a:rPr lang="en-US" sz="2400" dirty="0"/>
              <a:t>collection should follow coherent formats and </a:t>
            </a:r>
            <a:r>
              <a:rPr lang="en-US" sz="2400" dirty="0" smtClean="0"/>
              <a:t>method, </a:t>
            </a:r>
            <a:r>
              <a:rPr lang="en-US" sz="2400" dirty="0"/>
              <a:t>to ensure coherence in the way the data are collected/measured (for example among stations in different sub-basins</a:t>
            </a:r>
            <a:r>
              <a:rPr lang="en-US" sz="2400" dirty="0" smtClean="0"/>
              <a:t>)</a:t>
            </a:r>
          </a:p>
          <a:p>
            <a:pPr lvl="1">
              <a:buFont typeface="Arial" panose="020B0604020202020204" pitchFamily="34" charset="0"/>
              <a:buChar char="•"/>
            </a:pPr>
            <a:r>
              <a:rPr lang="en-US" sz="2400" dirty="0" smtClean="0"/>
              <a:t>Data </a:t>
            </a:r>
            <a:r>
              <a:rPr lang="en-US" sz="2400" dirty="0"/>
              <a:t>should be collected providing an appropriate spatial coverage to enable the modelers to produce a usable description of the hazard</a:t>
            </a:r>
            <a:r>
              <a:rPr lang="en-US" sz="2400" dirty="0" smtClean="0"/>
              <a:t>.</a:t>
            </a:r>
            <a:endParaRPr lang="en-GB" sz="2400" dirty="0"/>
          </a:p>
        </p:txBody>
      </p:sp>
    </p:spTree>
    <p:extLst>
      <p:ext uri="{BB962C8B-B14F-4D97-AF65-F5344CB8AC3E}">
        <p14:creationId xmlns:p14="http://schemas.microsoft.com/office/powerpoint/2010/main" val="204421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pPr marL="514350" lvl="1" indent="-514350">
              <a:buFont typeface="Arial" panose="020B0604020202020204" pitchFamily="34" charset="0"/>
              <a:buChar char="•"/>
            </a:pPr>
            <a:r>
              <a:rPr lang="en-US" sz="3700" dirty="0" smtClean="0"/>
              <a:t>Hazard information for risk assessment</a:t>
            </a:r>
          </a:p>
          <a:p>
            <a:pPr marL="0" indent="0">
              <a:buNone/>
            </a:pPr>
            <a:r>
              <a:rPr lang="en-US" sz="2400" dirty="0" smtClean="0"/>
              <a:t>4. Data </a:t>
            </a:r>
            <a:r>
              <a:rPr lang="en-US" sz="2400" dirty="0"/>
              <a:t>quality, resolution and uncertainty provided together with the datasets</a:t>
            </a:r>
            <a:endParaRPr lang="en-GB" sz="2400" dirty="0"/>
          </a:p>
          <a:p>
            <a:pPr lvl="1">
              <a:buFont typeface="Arial" panose="020B0604020202020204" pitchFamily="34" charset="0"/>
              <a:buChar char="•"/>
            </a:pPr>
            <a:r>
              <a:rPr lang="en-US" sz="2000" dirty="0" smtClean="0"/>
              <a:t>The input data for risk modelling should be provided with information on their quality. </a:t>
            </a:r>
          </a:p>
          <a:p>
            <a:pPr lvl="1">
              <a:buFont typeface="Arial" panose="020B0604020202020204" pitchFamily="34" charset="0"/>
              <a:buChar char="•"/>
            </a:pPr>
            <a:r>
              <a:rPr lang="en-US" sz="2000" dirty="0" smtClean="0"/>
              <a:t>If </a:t>
            </a:r>
            <a:r>
              <a:rPr lang="en-US" sz="2000" dirty="0"/>
              <a:t>this information is lacking or cannot be assessed, it is difficult to evaluate the uncertainty related to the input data, therefore to calculate the propagation of this uncertainty to the output. </a:t>
            </a:r>
            <a:endParaRPr lang="en-GB" sz="2000" dirty="0"/>
          </a:p>
        </p:txBody>
      </p:sp>
    </p:spTree>
    <p:extLst>
      <p:ext uri="{BB962C8B-B14F-4D97-AF65-F5344CB8AC3E}">
        <p14:creationId xmlns:p14="http://schemas.microsoft.com/office/powerpoint/2010/main" val="4006950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4997152"/>
          </a:xfrm>
        </p:spPr>
        <p:txBody>
          <a:bodyPr>
            <a:normAutofit fontScale="92500"/>
          </a:bodyPr>
          <a:lstStyle/>
          <a:p>
            <a:pPr marL="514350" lvl="1" indent="-514350">
              <a:buFont typeface="Arial" panose="020B0604020202020204" pitchFamily="34" charset="0"/>
              <a:buChar char="•"/>
            </a:pPr>
            <a:r>
              <a:rPr lang="en-US" sz="4000" dirty="0"/>
              <a:t>Hazard information for risk assessment</a:t>
            </a:r>
          </a:p>
          <a:p>
            <a:pPr marL="0" indent="0">
              <a:buNone/>
            </a:pPr>
            <a:r>
              <a:rPr lang="fr-CH" sz="2600" dirty="0" smtClean="0"/>
              <a:t>5. </a:t>
            </a:r>
            <a:r>
              <a:rPr lang="en-US" sz="2600" dirty="0" smtClean="0"/>
              <a:t>In </a:t>
            </a:r>
            <a:r>
              <a:rPr lang="en-US" sz="2600" dirty="0"/>
              <a:t>case of flooding, </a:t>
            </a:r>
            <a:r>
              <a:rPr lang="en-US" sz="2600" dirty="0" smtClean="0"/>
              <a:t>post </a:t>
            </a:r>
            <a:r>
              <a:rPr lang="en-US" sz="2600" dirty="0"/>
              <a:t>event surveys to record water depths (and possibly velocity) in different points of the affected </a:t>
            </a:r>
            <a:r>
              <a:rPr lang="en-US" sz="2600" dirty="0" smtClean="0"/>
              <a:t>areas</a:t>
            </a:r>
            <a:endParaRPr lang="en-GB" sz="2600" dirty="0"/>
          </a:p>
          <a:p>
            <a:pPr lvl="1">
              <a:buFont typeface="Arial" panose="020B0604020202020204" pitchFamily="34" charset="0"/>
              <a:buChar char="•"/>
            </a:pPr>
            <a:r>
              <a:rPr lang="en-US" sz="2400" dirty="0"/>
              <a:t>Vulnerability curves are mostly based on laboratory experiments and validated with real </a:t>
            </a:r>
            <a:r>
              <a:rPr lang="en-US" sz="2400" dirty="0" smtClean="0"/>
              <a:t>data</a:t>
            </a:r>
          </a:p>
          <a:p>
            <a:pPr lvl="1">
              <a:buFont typeface="Arial" panose="020B0604020202020204" pitchFamily="34" charset="0"/>
              <a:buChar char="•"/>
            </a:pPr>
            <a:r>
              <a:rPr lang="en-US" sz="2400" dirty="0" smtClean="0"/>
              <a:t>Recorded </a:t>
            </a:r>
            <a:r>
              <a:rPr lang="en-US" sz="2400" dirty="0"/>
              <a:t>flood depths (and velocity, although more difficult to assess) in different point of the affected areas is extremely important to validate hazard </a:t>
            </a:r>
            <a:r>
              <a:rPr lang="en-US" sz="2400" dirty="0" smtClean="0"/>
              <a:t>models</a:t>
            </a:r>
          </a:p>
          <a:p>
            <a:pPr lvl="1">
              <a:buFont typeface="Arial" panose="020B0604020202020204" pitchFamily="34" charset="0"/>
              <a:buChar char="•"/>
            </a:pPr>
            <a:r>
              <a:rPr lang="en-US" sz="2400" dirty="0" smtClean="0"/>
              <a:t>It is also important to </a:t>
            </a:r>
            <a:r>
              <a:rPr lang="en-US" sz="2400" dirty="0"/>
              <a:t>validate/develop vulnerability curves, if coupled with the damages/losses at the same point and the physical characteristics of the damaged </a:t>
            </a:r>
            <a:r>
              <a:rPr lang="en-US" sz="2400" dirty="0" smtClean="0"/>
              <a:t>element </a:t>
            </a:r>
            <a:endParaRPr lang="en-GB" sz="2400" dirty="0"/>
          </a:p>
        </p:txBody>
      </p:sp>
    </p:spTree>
    <p:extLst>
      <p:ext uri="{BB962C8B-B14F-4D97-AF65-F5344CB8AC3E}">
        <p14:creationId xmlns:p14="http://schemas.microsoft.com/office/powerpoint/2010/main" val="56411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982" y="1844824"/>
            <a:ext cx="9181715" cy="3545905"/>
          </a:xfrm>
          <a:prstGeom prst="rect">
            <a:avLst/>
          </a:prstGeom>
          <a:noFill/>
          <a:ln>
            <a:noFill/>
          </a:ln>
        </p:spPr>
      </p:pic>
      <p:sp>
        <p:nvSpPr>
          <p:cNvPr id="5" name="TextBox 4"/>
          <p:cNvSpPr txBox="1"/>
          <p:nvPr/>
        </p:nvSpPr>
        <p:spPr>
          <a:xfrm>
            <a:off x="1043608" y="5949280"/>
            <a:ext cx="6860211" cy="369332"/>
          </a:xfrm>
          <a:prstGeom prst="rect">
            <a:avLst/>
          </a:prstGeom>
          <a:noFill/>
        </p:spPr>
        <p:txBody>
          <a:bodyPr wrap="none" rtlCol="0">
            <a:spAutoFit/>
          </a:bodyPr>
          <a:lstStyle/>
          <a:p>
            <a:r>
              <a:rPr lang="en-US" dirty="0"/>
              <a:t>Example </a:t>
            </a:r>
            <a:r>
              <a:rPr lang="en-US" dirty="0" smtClean="0"/>
              <a:t>from </a:t>
            </a:r>
            <a:r>
              <a:rPr lang="en-US" dirty="0"/>
              <a:t>EM-DAT, the OFDA/CRED International Disaster Database</a:t>
            </a:r>
          </a:p>
        </p:txBody>
      </p:sp>
    </p:spTree>
    <p:extLst>
      <p:ext uri="{BB962C8B-B14F-4D97-AF65-F5344CB8AC3E}">
        <p14:creationId xmlns:p14="http://schemas.microsoft.com/office/powerpoint/2010/main" val="421863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 uses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Tracking loss trends over time</a:t>
            </a:r>
          </a:p>
          <a:p>
            <a:r>
              <a:rPr lang="en-US" dirty="0" smtClean="0"/>
              <a:t>Identifying the geographic distribution of disaster occurrence</a:t>
            </a:r>
          </a:p>
          <a:p>
            <a:r>
              <a:rPr lang="en-US" dirty="0" smtClean="0"/>
              <a:t>Obtaining breakdowns of historical losses by hazard</a:t>
            </a:r>
          </a:p>
          <a:p>
            <a:r>
              <a:rPr lang="en-US" dirty="0" smtClean="0"/>
              <a:t>Assessing the impacts of losses on other variables, for example GDP</a:t>
            </a:r>
          </a:p>
          <a:p>
            <a:r>
              <a:rPr lang="en-US" dirty="0" smtClean="0"/>
              <a:t>Assessing requirements for prevention, preparedness, recovery and insurance</a:t>
            </a:r>
          </a:p>
          <a:p>
            <a:r>
              <a:rPr lang="en-US" dirty="0" smtClean="0"/>
              <a:t>Assessing the risks of future disasters</a:t>
            </a:r>
          </a:p>
          <a:p>
            <a:endParaRPr lang="en-US" dirty="0"/>
          </a:p>
        </p:txBody>
      </p:sp>
    </p:spTree>
    <p:extLst>
      <p:ext uri="{BB962C8B-B14F-4D97-AF65-F5344CB8AC3E}">
        <p14:creationId xmlns:p14="http://schemas.microsoft.com/office/powerpoint/2010/main" val="32632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databases</a:t>
            </a:r>
            <a:endParaRPr lang="en-US" dirty="0"/>
          </a:p>
        </p:txBody>
      </p:sp>
      <p:sp>
        <p:nvSpPr>
          <p:cNvPr id="3" name="Content Placeholder 2"/>
          <p:cNvSpPr>
            <a:spLocks noGrp="1"/>
          </p:cNvSpPr>
          <p:nvPr>
            <p:ph idx="1"/>
          </p:nvPr>
        </p:nvSpPr>
        <p:spPr/>
        <p:txBody>
          <a:bodyPr/>
          <a:lstStyle/>
          <a:p>
            <a:r>
              <a:rPr lang="en-US" dirty="0" smtClean="0"/>
              <a:t>Global </a:t>
            </a:r>
          </a:p>
          <a:p>
            <a:pPr lvl="1"/>
            <a:r>
              <a:rPr lang="en-US" dirty="0" smtClean="0"/>
              <a:t>EM-DAT (CRED)</a:t>
            </a:r>
          </a:p>
          <a:p>
            <a:pPr lvl="1"/>
            <a:r>
              <a:rPr lang="en-US" dirty="0" err="1" smtClean="0"/>
              <a:t>NatCatSERVICE</a:t>
            </a:r>
            <a:r>
              <a:rPr lang="en-US" dirty="0" smtClean="0"/>
              <a:t> (Munich Re)</a:t>
            </a:r>
          </a:p>
          <a:p>
            <a:pPr lvl="1"/>
            <a:r>
              <a:rPr lang="en-US" dirty="0" smtClean="0"/>
              <a:t>Sigma (Swiss Re)</a:t>
            </a:r>
          </a:p>
          <a:p>
            <a:r>
              <a:rPr lang="en-US" dirty="0" smtClean="0"/>
              <a:t>Regional (2)</a:t>
            </a:r>
          </a:p>
          <a:p>
            <a:r>
              <a:rPr lang="en-US" dirty="0" smtClean="0"/>
              <a:t>National (50+)</a:t>
            </a:r>
          </a:p>
          <a:p>
            <a:r>
              <a:rPr lang="en-US" dirty="0" smtClean="0"/>
              <a:t>Sub-national (4)</a:t>
            </a:r>
            <a:endParaRPr lang="en-US" dirty="0"/>
          </a:p>
        </p:txBody>
      </p:sp>
    </p:spTree>
    <p:extLst>
      <p:ext uri="{BB962C8B-B14F-4D97-AF65-F5344CB8AC3E}">
        <p14:creationId xmlns:p14="http://schemas.microsoft.com/office/powerpoint/2010/main" val="183813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 issues and needs</a:t>
            </a:r>
            <a:endParaRPr lang="en-US" dirty="0"/>
          </a:p>
        </p:txBody>
      </p:sp>
      <p:sp>
        <p:nvSpPr>
          <p:cNvPr id="3" name="Content Placeholder 2"/>
          <p:cNvSpPr>
            <a:spLocks noGrp="1"/>
          </p:cNvSpPr>
          <p:nvPr>
            <p:ph idx="1"/>
          </p:nvPr>
        </p:nvSpPr>
        <p:spPr/>
        <p:txBody>
          <a:bodyPr/>
          <a:lstStyle/>
          <a:p>
            <a:r>
              <a:rPr lang="en-US" dirty="0" smtClean="0"/>
              <a:t>General</a:t>
            </a:r>
          </a:p>
          <a:p>
            <a:pPr lvl="1"/>
            <a:r>
              <a:rPr lang="en-US" dirty="0" smtClean="0"/>
              <a:t>Identification of the hazard event with which the losses are associated may or may not have been made by a recognized authority (Munich Re “peril families”), </a:t>
            </a:r>
            <a:r>
              <a:rPr lang="en-US" dirty="0" err="1" smtClean="0"/>
              <a:t>e.x</a:t>
            </a:r>
            <a:r>
              <a:rPr lang="en-US" dirty="0" smtClean="0"/>
              <a:t>. Hurricane Mitch</a:t>
            </a:r>
          </a:p>
          <a:p>
            <a:pPr lvl="1"/>
            <a:r>
              <a:rPr lang="en-US" dirty="0"/>
              <a:t>Systematically collected primary loss and damage assessment data may or may not be routinely available from official </a:t>
            </a:r>
            <a:r>
              <a:rPr lang="en-US" dirty="0" smtClean="0"/>
              <a:t>sources</a:t>
            </a:r>
          </a:p>
          <a:p>
            <a:pPr lvl="1"/>
            <a:endParaRPr lang="en-US" dirty="0"/>
          </a:p>
        </p:txBody>
      </p:sp>
    </p:spTree>
    <p:extLst>
      <p:ext uri="{BB962C8B-B14F-4D97-AF65-F5344CB8AC3E}">
        <p14:creationId xmlns:p14="http://schemas.microsoft.com/office/powerpoint/2010/main" val="93489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 issues and needs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Country level databases (UNDP, 2013)</a:t>
            </a:r>
          </a:p>
          <a:p>
            <a:pPr lvl="1"/>
            <a:r>
              <a:rPr lang="en-US" dirty="0" smtClean="0"/>
              <a:t>Many parameters, some with unclear definitions (“affected,” “victims”)</a:t>
            </a:r>
          </a:p>
          <a:p>
            <a:pPr lvl="1"/>
            <a:r>
              <a:rPr lang="en-US" dirty="0" smtClean="0"/>
              <a:t>Inconsistent economic valuation of physical damages and losses</a:t>
            </a:r>
          </a:p>
          <a:p>
            <a:pPr lvl="1"/>
            <a:r>
              <a:rPr lang="en-US" dirty="0" smtClean="0"/>
              <a:t>Lack of differentiation between zero (no losses) and missing values (no information)</a:t>
            </a:r>
          </a:p>
          <a:p>
            <a:pPr lvl="1"/>
            <a:r>
              <a:rPr lang="en-US" dirty="0" smtClean="0"/>
              <a:t>Attribution of losses in localities to local secondary hazards without ability to aggregate losses associated with a larger-scale, primary hazard</a:t>
            </a:r>
          </a:p>
          <a:p>
            <a:pPr lvl="1"/>
            <a:r>
              <a:rPr lang="en-US" dirty="0" smtClean="0"/>
              <a:t>Lack of application of a standardizing indexing system</a:t>
            </a:r>
            <a:endParaRPr lang="en-US" dirty="0"/>
          </a:p>
        </p:txBody>
      </p:sp>
    </p:spTree>
    <p:extLst>
      <p:ext uri="{BB962C8B-B14F-4D97-AF65-F5344CB8AC3E}">
        <p14:creationId xmlns:p14="http://schemas.microsoft.com/office/powerpoint/2010/main" val="10205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 indexing standard</a:t>
            </a:r>
            <a:endParaRPr lang="en-US" dirty="0"/>
          </a:p>
        </p:txBody>
      </p:sp>
      <p:pic>
        <p:nvPicPr>
          <p:cNvPr id="4" name="Content Placeholder 3"/>
          <p:cNvPicPr>
            <a:picLocks noGrp="1"/>
          </p:cNvPicPr>
          <p:nvPr>
            <p:ph idx="1"/>
          </p:nvPr>
        </p:nvPicPr>
        <p:blipFill rotWithShape="1">
          <a:blip r:embed="rId2" cstate="email">
            <a:extLst>
              <a:ext uri="{28A0092B-C50C-407E-A947-70E740481C1C}">
                <a14:useLocalDpi xmlns:a14="http://schemas.microsoft.com/office/drawing/2010/main"/>
              </a:ext>
            </a:extLst>
          </a:blip>
          <a:srcRect t="-5456"/>
          <a:stretch/>
        </p:blipFill>
        <p:spPr bwMode="auto">
          <a:xfrm>
            <a:off x="938212" y="1635869"/>
            <a:ext cx="7267575" cy="4454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198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data status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Differences from one database to another in terms of how events are classified by hazard, geo-coded, and the levels and types of associated losses and damages recorded  </a:t>
            </a:r>
          </a:p>
          <a:p>
            <a:r>
              <a:rPr lang="en-US" dirty="0" smtClean="0"/>
              <a:t>Lack of clear standardized data collection methodologies and definitions</a:t>
            </a:r>
          </a:p>
          <a:p>
            <a:r>
              <a:rPr lang="en-US" dirty="0" smtClean="0"/>
              <a:t>Difficult to compare and cross-validate data from different databases both horizontally and vertically (i.e. between databases with global, national or local-level coverage)</a:t>
            </a:r>
            <a:endParaRPr lang="en-US" dirty="0"/>
          </a:p>
        </p:txBody>
      </p:sp>
    </p:spTree>
    <p:extLst>
      <p:ext uri="{BB962C8B-B14F-4D97-AF65-F5344CB8AC3E}">
        <p14:creationId xmlns:p14="http://schemas.microsoft.com/office/powerpoint/2010/main" val="3842780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2063</Words>
  <Application>Microsoft Office PowerPoint</Application>
  <PresentationFormat>On-screen Show (4:3)</PresentationFormat>
  <Paragraphs>203</Paragraphs>
  <Slides>28</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MS PGothic</vt:lpstr>
      <vt:lpstr>MS PGothic</vt:lpstr>
      <vt:lpstr>Arial</vt:lpstr>
      <vt:lpstr>Calibri</vt:lpstr>
      <vt:lpstr>Source Sans Pro</vt:lpstr>
      <vt:lpstr>Times New Roman</vt:lpstr>
      <vt:lpstr>Wingdings</vt:lpstr>
      <vt:lpstr>Office Theme</vt:lpstr>
      <vt:lpstr>Fotografía de Photo Editor</vt:lpstr>
      <vt:lpstr>Risk Information Issues and Needs: An Overview</vt:lpstr>
      <vt:lpstr>Introduction</vt:lpstr>
      <vt:lpstr>Disaster data</vt:lpstr>
      <vt:lpstr>Disaster data uses</vt:lpstr>
      <vt:lpstr>Disaster databases</vt:lpstr>
      <vt:lpstr>Disaster data issues and needs</vt:lpstr>
      <vt:lpstr>Disaster data issues and needs</vt:lpstr>
      <vt:lpstr>Disaster data indexing standard</vt:lpstr>
      <vt:lpstr>Disaster data status</vt:lpstr>
      <vt:lpstr>Disaster data ideal situation</vt:lpstr>
      <vt:lpstr>Why probabilistic risk assessment?</vt:lpstr>
      <vt:lpstr>Probabilistic Risk Modeling</vt:lpstr>
      <vt:lpstr>Hazard models for Risk assessment</vt:lpstr>
      <vt:lpstr>Output from hazard models</vt:lpstr>
      <vt:lpstr>PowerPoint Presentation</vt:lpstr>
      <vt:lpstr>PowerPoint Presentation</vt:lpstr>
      <vt:lpstr>From hazard to consequence: vulnerability curves</vt:lpstr>
      <vt:lpstr>Probabilistic Risk Assessment</vt:lpstr>
      <vt:lpstr>Use of probabilistic Risk Assessment</vt:lpstr>
      <vt:lpstr>Hazard information for Risk assessment Summary</vt:lpstr>
      <vt:lpstr>Recommendations</vt:lpstr>
      <vt:lpstr>Recommendations</vt:lpstr>
      <vt:lpstr>Recommendations</vt:lpstr>
      <vt:lpstr>Recommendations</vt:lpstr>
      <vt:lpstr>Recommendations</vt:lpstr>
      <vt:lpstr>Recommendations</vt:lpstr>
      <vt:lpstr>Recommendations</vt:lpstr>
      <vt:lpstr>Recommendations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Information Issues and Needs: An Overview</dc:title>
  <dc:creator>Maxx Dilley</dc:creator>
  <cp:lastModifiedBy>James Douris</cp:lastModifiedBy>
  <cp:revision>28</cp:revision>
  <dcterms:created xsi:type="dcterms:W3CDTF">2013-10-10T08:13:59Z</dcterms:created>
  <dcterms:modified xsi:type="dcterms:W3CDTF">2013-10-14T09:00:57Z</dcterms:modified>
</cp:coreProperties>
</file>